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256" r:id="rId3"/>
    <p:sldId id="636" r:id="rId4"/>
    <p:sldId id="727" r:id="rId5"/>
    <p:sldId id="728" r:id="rId6"/>
    <p:sldId id="729" r:id="rId7"/>
    <p:sldId id="730" r:id="rId8"/>
    <p:sldId id="731" r:id="rId9"/>
    <p:sldId id="732" r:id="rId10"/>
    <p:sldId id="733" r:id="rId11"/>
    <p:sldId id="734" r:id="rId12"/>
    <p:sldId id="735" r:id="rId13"/>
    <p:sldId id="661" r:id="rId14"/>
    <p:sldId id="695" r:id="rId15"/>
    <p:sldId id="696" r:id="rId16"/>
    <p:sldId id="697" r:id="rId17"/>
    <p:sldId id="698" r:id="rId18"/>
    <p:sldId id="699" r:id="rId19"/>
    <p:sldId id="700" r:id="rId20"/>
    <p:sldId id="701" r:id="rId21"/>
    <p:sldId id="702" r:id="rId22"/>
    <p:sldId id="703" r:id="rId23"/>
    <p:sldId id="704" r:id="rId24"/>
    <p:sldId id="705" r:id="rId25"/>
    <p:sldId id="706" r:id="rId26"/>
    <p:sldId id="707" r:id="rId27"/>
    <p:sldId id="708" r:id="rId28"/>
    <p:sldId id="709" r:id="rId29"/>
    <p:sldId id="710" r:id="rId30"/>
    <p:sldId id="711" r:id="rId31"/>
    <p:sldId id="712" r:id="rId32"/>
    <p:sldId id="713" r:id="rId33"/>
    <p:sldId id="714" r:id="rId34"/>
    <p:sldId id="715" r:id="rId35"/>
    <p:sldId id="716" r:id="rId36"/>
    <p:sldId id="717" r:id="rId37"/>
    <p:sldId id="718" r:id="rId38"/>
    <p:sldId id="719" r:id="rId39"/>
    <p:sldId id="720" r:id="rId40"/>
    <p:sldId id="721" r:id="rId41"/>
    <p:sldId id="722" r:id="rId42"/>
    <p:sldId id="723" r:id="rId43"/>
    <p:sldId id="724" r:id="rId44"/>
    <p:sldId id="725" r:id="rId45"/>
    <p:sldId id="726" r:id="rId46"/>
    <p:sldId id="736" r:id="rId47"/>
    <p:sldId id="737" r:id="rId48"/>
    <p:sldId id="738" r:id="rId49"/>
    <p:sldId id="739" r:id="rId50"/>
    <p:sldId id="267" r:id="rId51"/>
    <p:sldId id="437"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755" autoAdjust="0"/>
  </p:normalViewPr>
  <p:slideViewPr>
    <p:cSldViewPr>
      <p:cViewPr>
        <p:scale>
          <a:sx n="91" d="100"/>
          <a:sy n="91" d="100"/>
        </p:scale>
        <p:origin x="2744" y="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7B33E-288A-8144-8947-2A50BB046A5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07225B07-620A-6848-8A64-CA47BD5C727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A6241F2-4F73-6647-853C-CF182441081B}" type="datetimeFigureOut">
              <a:rPr lang="en-US"/>
              <a:pPr>
                <a:defRPr/>
              </a:pPr>
              <a:t>2/18/23</a:t>
            </a:fld>
            <a:endParaRPr lang="en-US"/>
          </a:p>
        </p:txBody>
      </p:sp>
      <p:sp>
        <p:nvSpPr>
          <p:cNvPr id="4" name="Slide Image Placeholder 3">
            <a:extLst>
              <a:ext uri="{FF2B5EF4-FFF2-40B4-BE49-F238E27FC236}">
                <a16:creationId xmlns:a16="http://schemas.microsoft.com/office/drawing/2014/main" id="{8A348F26-0534-7540-908B-7EF12F66C12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10470CB-1DDF-BD4B-AAC1-43B254C1F7F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52F9B1-2323-BE45-B844-DEDF8D4FC4D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0B3C94E-B321-1E43-8D55-9B6D116F492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298D26-FCB0-F64F-9016-EFE4CC1DE52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DD88D9-B48D-BD46-8EBE-2D2E10BFF9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9380065-D5F6-F545-9935-BA9810DF080F}" type="slidenum">
              <a:rPr lang="en-US" altLang="en-US" sz="1200"/>
              <a:pPr eaLnBrk="1" hangingPunct="1"/>
              <a:t>3</a:t>
            </a:fld>
            <a:endParaRPr lang="en-US" altLang="en-US" sz="1200"/>
          </a:p>
        </p:txBody>
      </p:sp>
      <p:sp>
        <p:nvSpPr>
          <p:cNvPr id="52227" name="Rectangle 2">
            <a:extLst>
              <a:ext uri="{FF2B5EF4-FFF2-40B4-BE49-F238E27FC236}">
                <a16:creationId xmlns:a16="http://schemas.microsoft.com/office/drawing/2014/main" id="{89D15361-D296-9A46-AF5E-7352B5CCB5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89E421D9-979A-7B4C-A17E-141E709A3D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B035DB3-5C2F-7D4E-B662-2A55B68676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76817FA-29C8-B24E-AFC7-C3434E9475DB}" type="slidenum">
              <a:rPr lang="en-US" altLang="en-US" sz="1200"/>
              <a:pPr eaLnBrk="1" hangingPunct="1"/>
              <a:t>4</a:t>
            </a:fld>
            <a:endParaRPr lang="en-US" altLang="en-US" sz="1200"/>
          </a:p>
        </p:txBody>
      </p:sp>
      <p:sp>
        <p:nvSpPr>
          <p:cNvPr id="53251" name="Rectangle 2">
            <a:extLst>
              <a:ext uri="{FF2B5EF4-FFF2-40B4-BE49-F238E27FC236}">
                <a16:creationId xmlns:a16="http://schemas.microsoft.com/office/drawing/2014/main" id="{FC9A159D-AD4E-2643-85F4-D2382CFAD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04AEF0DB-3DDD-504A-A2C1-786CC2F91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B039281-3C70-6444-B41B-C85269B0B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7E106E7-E97B-134C-805B-A4ABBD970C02}" type="slidenum">
              <a:rPr lang="en-US" altLang="en-US" sz="1200"/>
              <a:pPr eaLnBrk="1" hangingPunct="1"/>
              <a:t>5</a:t>
            </a:fld>
            <a:endParaRPr lang="en-US" altLang="en-US" sz="1200"/>
          </a:p>
        </p:txBody>
      </p:sp>
      <p:sp>
        <p:nvSpPr>
          <p:cNvPr id="54275" name="Rectangle 2">
            <a:extLst>
              <a:ext uri="{FF2B5EF4-FFF2-40B4-BE49-F238E27FC236}">
                <a16:creationId xmlns:a16="http://schemas.microsoft.com/office/drawing/2014/main" id="{6D96225F-4952-D949-8BD5-02018A331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4E471C68-5637-2A40-8F42-231CFAD055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2F344C8-0297-C044-9D2A-F495EA55B1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01010DA-D103-2F49-B4C1-DE84D7F2874C}" type="slidenum">
              <a:rPr lang="en-US" altLang="en-US" sz="1200"/>
              <a:pPr eaLnBrk="1" hangingPunct="1"/>
              <a:t>6</a:t>
            </a:fld>
            <a:endParaRPr lang="en-US" altLang="en-US" sz="1200"/>
          </a:p>
        </p:txBody>
      </p:sp>
      <p:sp>
        <p:nvSpPr>
          <p:cNvPr id="55299" name="Rectangle 2">
            <a:extLst>
              <a:ext uri="{FF2B5EF4-FFF2-40B4-BE49-F238E27FC236}">
                <a16:creationId xmlns:a16="http://schemas.microsoft.com/office/drawing/2014/main" id="{69AA8F6C-B998-F743-9424-2291262820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1D4E2194-1C52-014E-A12B-37C55B5D8F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7DF2B66-EBFA-5943-BE61-5170132774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514134C-E61C-9940-882B-E4FCF3CE6FED}" type="slidenum">
              <a:rPr lang="en-US" altLang="en-US" sz="1200"/>
              <a:pPr eaLnBrk="1" hangingPunct="1"/>
              <a:t>7</a:t>
            </a:fld>
            <a:endParaRPr lang="en-US" altLang="en-US" sz="1200"/>
          </a:p>
        </p:txBody>
      </p:sp>
      <p:sp>
        <p:nvSpPr>
          <p:cNvPr id="56323" name="Rectangle 2">
            <a:extLst>
              <a:ext uri="{FF2B5EF4-FFF2-40B4-BE49-F238E27FC236}">
                <a16:creationId xmlns:a16="http://schemas.microsoft.com/office/drawing/2014/main" id="{EAB82557-B26A-5A4D-86B9-13DA698771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8E391023-B699-FC42-A00A-38666002B1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C6BEC50-063D-0E48-80B7-2CE66142B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5E20B74-24FA-AE44-8008-46068442739D}" type="slidenum">
              <a:rPr lang="en-US" altLang="en-US" sz="1200"/>
              <a:pPr eaLnBrk="1" hangingPunct="1"/>
              <a:t>8</a:t>
            </a:fld>
            <a:endParaRPr lang="en-US" altLang="en-US" sz="1200"/>
          </a:p>
        </p:txBody>
      </p:sp>
      <p:sp>
        <p:nvSpPr>
          <p:cNvPr id="57347" name="Rectangle 2">
            <a:extLst>
              <a:ext uri="{FF2B5EF4-FFF2-40B4-BE49-F238E27FC236}">
                <a16:creationId xmlns:a16="http://schemas.microsoft.com/office/drawing/2014/main" id="{9ED115CC-5BA0-A44A-8929-16C14E1DC9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EB1193ED-977B-B548-9248-C56E969A81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AEE014A-40D5-9941-8B05-E3891A5615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27F8F29-549F-4245-BEA3-79B8A3C4AD96}" type="slidenum">
              <a:rPr lang="en-US" altLang="en-US" sz="1200"/>
              <a:pPr eaLnBrk="1" hangingPunct="1"/>
              <a:t>9</a:t>
            </a:fld>
            <a:endParaRPr lang="en-US" altLang="en-US" sz="1200"/>
          </a:p>
        </p:txBody>
      </p:sp>
      <p:sp>
        <p:nvSpPr>
          <p:cNvPr id="58371" name="Rectangle 2">
            <a:extLst>
              <a:ext uri="{FF2B5EF4-FFF2-40B4-BE49-F238E27FC236}">
                <a16:creationId xmlns:a16="http://schemas.microsoft.com/office/drawing/2014/main" id="{B60CCB74-2A70-5644-87FC-0DEA2EF709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B103A8B8-7C24-5B47-BF94-C0F45A185F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35F793E-5EED-884A-BF41-3FEDA23C95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526293F-9C53-DB43-BD21-D40F6844C9BE}" type="slidenum">
              <a:rPr lang="en-US" altLang="en-US" sz="1200"/>
              <a:pPr eaLnBrk="1" hangingPunct="1"/>
              <a:t>10</a:t>
            </a:fld>
            <a:endParaRPr lang="en-US" altLang="en-US" sz="1200"/>
          </a:p>
        </p:txBody>
      </p:sp>
      <p:sp>
        <p:nvSpPr>
          <p:cNvPr id="59395" name="Rectangle 2">
            <a:extLst>
              <a:ext uri="{FF2B5EF4-FFF2-40B4-BE49-F238E27FC236}">
                <a16:creationId xmlns:a16="http://schemas.microsoft.com/office/drawing/2014/main" id="{7C2372B9-194B-E14C-B0B2-B3FF40B59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6596D2BD-43DB-7D48-A4F6-F37ADE3F69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68A31E8-6E76-0048-BD84-CACD0C029A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DDEDB1E-630A-A844-9B99-3717DE4EDA0A}" type="slidenum">
              <a:rPr lang="en-US" altLang="en-US" sz="1200"/>
              <a:pPr eaLnBrk="1" hangingPunct="1"/>
              <a:t>11</a:t>
            </a:fld>
            <a:endParaRPr lang="en-US" altLang="en-US" sz="1200"/>
          </a:p>
        </p:txBody>
      </p:sp>
      <p:sp>
        <p:nvSpPr>
          <p:cNvPr id="60419" name="Rectangle 2">
            <a:extLst>
              <a:ext uri="{FF2B5EF4-FFF2-40B4-BE49-F238E27FC236}">
                <a16:creationId xmlns:a16="http://schemas.microsoft.com/office/drawing/2014/main" id="{63013102-C6E2-B645-9A09-45425F8C15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4A2E694B-7C90-C740-A5F9-04F01CCE4C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8E718A1-D0AA-6D4D-A742-A01A85C88D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D2A3E3-265D-BB46-B0DA-97A8B62EDD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C8B850-4B07-1F4D-A803-A6A6B5A99ED1}"/>
              </a:ext>
            </a:extLst>
          </p:cNvPr>
          <p:cNvSpPr>
            <a:spLocks noGrp="1" noChangeArrowheads="1"/>
          </p:cNvSpPr>
          <p:nvPr>
            <p:ph type="sldNum" sz="quarter" idx="12"/>
          </p:nvPr>
        </p:nvSpPr>
        <p:spPr>
          <a:ln/>
        </p:spPr>
        <p:txBody>
          <a:bodyPr/>
          <a:lstStyle>
            <a:lvl1pPr>
              <a:defRPr/>
            </a:lvl1pPr>
          </a:lstStyle>
          <a:p>
            <a:fld id="{BA3E447F-217D-924B-9803-B0DF5D1F5B8E}" type="slidenum">
              <a:rPr lang="en-US" altLang="en-US"/>
              <a:pPr/>
              <a:t>‹#›</a:t>
            </a:fld>
            <a:endParaRPr lang="en-US" altLang="en-US"/>
          </a:p>
        </p:txBody>
      </p:sp>
    </p:spTree>
    <p:extLst>
      <p:ext uri="{BB962C8B-B14F-4D97-AF65-F5344CB8AC3E}">
        <p14:creationId xmlns:p14="http://schemas.microsoft.com/office/powerpoint/2010/main" val="147304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18823B-6B5F-544F-A1B8-35A03030C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7E8DDD-0821-DF49-B2CE-B6AECF6C80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D3AC33-67FE-7247-824E-292B942830CF}"/>
              </a:ext>
            </a:extLst>
          </p:cNvPr>
          <p:cNvSpPr>
            <a:spLocks noGrp="1" noChangeArrowheads="1"/>
          </p:cNvSpPr>
          <p:nvPr>
            <p:ph type="sldNum" sz="quarter" idx="12"/>
          </p:nvPr>
        </p:nvSpPr>
        <p:spPr>
          <a:ln/>
        </p:spPr>
        <p:txBody>
          <a:bodyPr/>
          <a:lstStyle>
            <a:lvl1pPr>
              <a:defRPr/>
            </a:lvl1pPr>
          </a:lstStyle>
          <a:p>
            <a:fld id="{74A2C68E-4101-ED40-ABE7-5BE146E6BAD1}" type="slidenum">
              <a:rPr lang="en-US" altLang="en-US"/>
              <a:pPr/>
              <a:t>‹#›</a:t>
            </a:fld>
            <a:endParaRPr lang="en-US" altLang="en-US"/>
          </a:p>
        </p:txBody>
      </p:sp>
    </p:spTree>
    <p:extLst>
      <p:ext uri="{BB962C8B-B14F-4D97-AF65-F5344CB8AC3E}">
        <p14:creationId xmlns:p14="http://schemas.microsoft.com/office/powerpoint/2010/main" val="37037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6729BC-3560-5544-BCF1-FC942A0523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A1E363-4E66-3F48-8729-7746BEA822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B8C17B-7987-8C40-8436-E4F26EB46193}"/>
              </a:ext>
            </a:extLst>
          </p:cNvPr>
          <p:cNvSpPr>
            <a:spLocks noGrp="1" noChangeArrowheads="1"/>
          </p:cNvSpPr>
          <p:nvPr>
            <p:ph type="sldNum" sz="quarter" idx="12"/>
          </p:nvPr>
        </p:nvSpPr>
        <p:spPr>
          <a:ln/>
        </p:spPr>
        <p:txBody>
          <a:bodyPr/>
          <a:lstStyle>
            <a:lvl1pPr>
              <a:defRPr/>
            </a:lvl1pPr>
          </a:lstStyle>
          <a:p>
            <a:fld id="{CF195ECB-CCD0-3046-BF93-62EB537AD110}" type="slidenum">
              <a:rPr lang="en-US" altLang="en-US"/>
              <a:pPr/>
              <a:t>‹#›</a:t>
            </a:fld>
            <a:endParaRPr lang="en-US" altLang="en-US"/>
          </a:p>
        </p:txBody>
      </p:sp>
    </p:spTree>
    <p:extLst>
      <p:ext uri="{BB962C8B-B14F-4D97-AF65-F5344CB8AC3E}">
        <p14:creationId xmlns:p14="http://schemas.microsoft.com/office/powerpoint/2010/main" val="1276921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181A5C4C-B63A-D34E-86A5-4AD8A50937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03F58E-8638-CB4C-82ED-3BF4142AEF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9C2C24-2DAC-824F-836B-3110C5A8A63F}"/>
              </a:ext>
            </a:extLst>
          </p:cNvPr>
          <p:cNvSpPr>
            <a:spLocks noGrp="1" noChangeArrowheads="1"/>
          </p:cNvSpPr>
          <p:nvPr>
            <p:ph type="sldNum" sz="quarter" idx="12"/>
          </p:nvPr>
        </p:nvSpPr>
        <p:spPr>
          <a:ln/>
        </p:spPr>
        <p:txBody>
          <a:bodyPr/>
          <a:lstStyle>
            <a:lvl1pPr>
              <a:defRPr/>
            </a:lvl1pPr>
          </a:lstStyle>
          <a:p>
            <a:fld id="{485D0E02-33AB-814B-9227-2A9505BFFE1A}" type="slidenum">
              <a:rPr lang="en-US" altLang="en-US"/>
              <a:pPr/>
              <a:t>‹#›</a:t>
            </a:fld>
            <a:endParaRPr lang="en-US" altLang="en-US"/>
          </a:p>
        </p:txBody>
      </p:sp>
    </p:spTree>
    <p:extLst>
      <p:ext uri="{BB962C8B-B14F-4D97-AF65-F5344CB8AC3E}">
        <p14:creationId xmlns:p14="http://schemas.microsoft.com/office/powerpoint/2010/main" val="2100888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452088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359131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617473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461807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85108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821283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50475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55EBD8-4994-9B4F-BB13-8A55E9FB2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B3761F-16E8-3B43-AF83-B1690322F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E5B399-5A03-5243-96F0-94B36092F94F}"/>
              </a:ext>
            </a:extLst>
          </p:cNvPr>
          <p:cNvSpPr>
            <a:spLocks noGrp="1" noChangeArrowheads="1"/>
          </p:cNvSpPr>
          <p:nvPr>
            <p:ph type="sldNum" sz="quarter" idx="12"/>
          </p:nvPr>
        </p:nvSpPr>
        <p:spPr>
          <a:ln/>
        </p:spPr>
        <p:txBody>
          <a:bodyPr/>
          <a:lstStyle>
            <a:lvl1pPr>
              <a:defRPr/>
            </a:lvl1pPr>
          </a:lstStyle>
          <a:p>
            <a:fld id="{43A80F80-6332-5740-9611-D2AF91434859}" type="slidenum">
              <a:rPr lang="en-US" altLang="en-US"/>
              <a:pPr/>
              <a:t>‹#›</a:t>
            </a:fld>
            <a:endParaRPr lang="en-US" altLang="en-US"/>
          </a:p>
        </p:txBody>
      </p:sp>
    </p:spTree>
    <p:extLst>
      <p:ext uri="{BB962C8B-B14F-4D97-AF65-F5344CB8AC3E}">
        <p14:creationId xmlns:p14="http://schemas.microsoft.com/office/powerpoint/2010/main" val="198363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009430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645586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62754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048391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930105-9663-954C-B99B-7B01EE5D15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787C81-B52B-9449-8D74-A9E5BD7624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20EE55-161E-9A4D-BB61-6EFD1E402722}"/>
              </a:ext>
            </a:extLst>
          </p:cNvPr>
          <p:cNvSpPr>
            <a:spLocks noGrp="1" noChangeArrowheads="1"/>
          </p:cNvSpPr>
          <p:nvPr>
            <p:ph type="sldNum" sz="quarter" idx="12"/>
          </p:nvPr>
        </p:nvSpPr>
        <p:spPr>
          <a:ln/>
        </p:spPr>
        <p:txBody>
          <a:bodyPr/>
          <a:lstStyle>
            <a:lvl1pPr>
              <a:defRPr/>
            </a:lvl1pPr>
          </a:lstStyle>
          <a:p>
            <a:fld id="{1D36DB65-B4F6-EF45-B08F-6D4106E65229}" type="slidenum">
              <a:rPr lang="en-US" altLang="en-US"/>
              <a:pPr/>
              <a:t>‹#›</a:t>
            </a:fld>
            <a:endParaRPr lang="en-US" altLang="en-US"/>
          </a:p>
        </p:txBody>
      </p:sp>
    </p:spTree>
    <p:extLst>
      <p:ext uri="{BB962C8B-B14F-4D97-AF65-F5344CB8AC3E}">
        <p14:creationId xmlns:p14="http://schemas.microsoft.com/office/powerpoint/2010/main" val="13768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3F40D8-18C5-7E4E-9BF1-420FB193F9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965329-931D-C745-90A8-B6FD7984A9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6A2152-9A55-A641-A316-FF69E65B365C}"/>
              </a:ext>
            </a:extLst>
          </p:cNvPr>
          <p:cNvSpPr>
            <a:spLocks noGrp="1" noChangeArrowheads="1"/>
          </p:cNvSpPr>
          <p:nvPr>
            <p:ph type="sldNum" sz="quarter" idx="12"/>
          </p:nvPr>
        </p:nvSpPr>
        <p:spPr>
          <a:ln/>
        </p:spPr>
        <p:txBody>
          <a:bodyPr/>
          <a:lstStyle>
            <a:lvl1pPr>
              <a:defRPr/>
            </a:lvl1pPr>
          </a:lstStyle>
          <a:p>
            <a:fld id="{2A507E4F-5B2C-B948-B209-D725C1A20387}" type="slidenum">
              <a:rPr lang="en-US" altLang="en-US"/>
              <a:pPr/>
              <a:t>‹#›</a:t>
            </a:fld>
            <a:endParaRPr lang="en-US" altLang="en-US"/>
          </a:p>
        </p:txBody>
      </p:sp>
    </p:spTree>
    <p:extLst>
      <p:ext uri="{BB962C8B-B14F-4D97-AF65-F5344CB8AC3E}">
        <p14:creationId xmlns:p14="http://schemas.microsoft.com/office/powerpoint/2010/main" val="268897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522403E-FA10-4C4C-B1FA-C25C169CDD8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F1AAA98-3768-AE4C-A974-D267C5551E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A0A7F4E-D7EE-C645-9F57-A061A146DF1B}"/>
              </a:ext>
            </a:extLst>
          </p:cNvPr>
          <p:cNvSpPr>
            <a:spLocks noGrp="1" noChangeArrowheads="1"/>
          </p:cNvSpPr>
          <p:nvPr>
            <p:ph type="sldNum" sz="quarter" idx="12"/>
          </p:nvPr>
        </p:nvSpPr>
        <p:spPr>
          <a:ln/>
        </p:spPr>
        <p:txBody>
          <a:bodyPr/>
          <a:lstStyle>
            <a:lvl1pPr>
              <a:defRPr/>
            </a:lvl1pPr>
          </a:lstStyle>
          <a:p>
            <a:fld id="{3312B288-7F93-6F42-855E-D63E1C34208F}" type="slidenum">
              <a:rPr lang="en-US" altLang="en-US"/>
              <a:pPr/>
              <a:t>‹#›</a:t>
            </a:fld>
            <a:endParaRPr lang="en-US" altLang="en-US"/>
          </a:p>
        </p:txBody>
      </p:sp>
    </p:spTree>
    <p:extLst>
      <p:ext uri="{BB962C8B-B14F-4D97-AF65-F5344CB8AC3E}">
        <p14:creationId xmlns:p14="http://schemas.microsoft.com/office/powerpoint/2010/main" val="35172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7F63C3-0C2D-9A43-83CD-1D446F8DAC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3B9CF7E-C110-C347-BAB8-C0A1AF76FE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BEE1DE-4B5E-6143-A651-F64DAB4205DC}"/>
              </a:ext>
            </a:extLst>
          </p:cNvPr>
          <p:cNvSpPr>
            <a:spLocks noGrp="1" noChangeArrowheads="1"/>
          </p:cNvSpPr>
          <p:nvPr>
            <p:ph type="sldNum" sz="quarter" idx="12"/>
          </p:nvPr>
        </p:nvSpPr>
        <p:spPr>
          <a:ln/>
        </p:spPr>
        <p:txBody>
          <a:bodyPr/>
          <a:lstStyle>
            <a:lvl1pPr>
              <a:defRPr/>
            </a:lvl1pPr>
          </a:lstStyle>
          <a:p>
            <a:fld id="{00ED6237-D90F-5B40-84AD-2B81BFAE31EF}" type="slidenum">
              <a:rPr lang="en-US" altLang="en-US"/>
              <a:pPr/>
              <a:t>‹#›</a:t>
            </a:fld>
            <a:endParaRPr lang="en-US" altLang="en-US"/>
          </a:p>
        </p:txBody>
      </p:sp>
    </p:spTree>
    <p:extLst>
      <p:ext uri="{BB962C8B-B14F-4D97-AF65-F5344CB8AC3E}">
        <p14:creationId xmlns:p14="http://schemas.microsoft.com/office/powerpoint/2010/main" val="248492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B13D3C-972C-A34B-ACA3-D1BC3C2E50B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521BE9-EFB2-3E42-A8FD-773407F4C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B9F2B4-D5FA-FB43-897C-2BEB1D45FDB1}"/>
              </a:ext>
            </a:extLst>
          </p:cNvPr>
          <p:cNvSpPr>
            <a:spLocks noGrp="1" noChangeArrowheads="1"/>
          </p:cNvSpPr>
          <p:nvPr>
            <p:ph type="sldNum" sz="quarter" idx="12"/>
          </p:nvPr>
        </p:nvSpPr>
        <p:spPr>
          <a:ln/>
        </p:spPr>
        <p:txBody>
          <a:bodyPr/>
          <a:lstStyle>
            <a:lvl1pPr>
              <a:defRPr/>
            </a:lvl1pPr>
          </a:lstStyle>
          <a:p>
            <a:fld id="{5AEB83C6-FCED-CB48-81E5-8AE2A07B02E1}" type="slidenum">
              <a:rPr lang="en-US" altLang="en-US"/>
              <a:pPr/>
              <a:t>‹#›</a:t>
            </a:fld>
            <a:endParaRPr lang="en-US" altLang="en-US"/>
          </a:p>
        </p:txBody>
      </p:sp>
    </p:spTree>
    <p:extLst>
      <p:ext uri="{BB962C8B-B14F-4D97-AF65-F5344CB8AC3E}">
        <p14:creationId xmlns:p14="http://schemas.microsoft.com/office/powerpoint/2010/main" val="116625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9EEE82-4C99-1C43-A547-56506C8FDD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6BFA92-5293-6B4D-BE02-46A945E3C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80ABD8-3915-0B4F-B7E3-F26DCDB0C4CC}"/>
              </a:ext>
            </a:extLst>
          </p:cNvPr>
          <p:cNvSpPr>
            <a:spLocks noGrp="1" noChangeArrowheads="1"/>
          </p:cNvSpPr>
          <p:nvPr>
            <p:ph type="sldNum" sz="quarter" idx="12"/>
          </p:nvPr>
        </p:nvSpPr>
        <p:spPr>
          <a:ln/>
        </p:spPr>
        <p:txBody>
          <a:bodyPr/>
          <a:lstStyle>
            <a:lvl1pPr>
              <a:defRPr/>
            </a:lvl1pPr>
          </a:lstStyle>
          <a:p>
            <a:fld id="{707CC40A-53C0-B746-8EFC-682D0C812DD7}" type="slidenum">
              <a:rPr lang="en-US" altLang="en-US"/>
              <a:pPr/>
              <a:t>‹#›</a:t>
            </a:fld>
            <a:endParaRPr lang="en-US" altLang="en-US"/>
          </a:p>
        </p:txBody>
      </p:sp>
    </p:spTree>
    <p:extLst>
      <p:ext uri="{BB962C8B-B14F-4D97-AF65-F5344CB8AC3E}">
        <p14:creationId xmlns:p14="http://schemas.microsoft.com/office/powerpoint/2010/main" val="407653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72A4EE-7F4C-954E-95D6-6B38962EF6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61611F-4CAD-BA48-A150-DC2FFE9F1A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C0B66F-C0B1-4E48-B85C-1524E1ECF6CD}"/>
              </a:ext>
            </a:extLst>
          </p:cNvPr>
          <p:cNvSpPr>
            <a:spLocks noGrp="1" noChangeArrowheads="1"/>
          </p:cNvSpPr>
          <p:nvPr>
            <p:ph type="sldNum" sz="quarter" idx="12"/>
          </p:nvPr>
        </p:nvSpPr>
        <p:spPr>
          <a:ln/>
        </p:spPr>
        <p:txBody>
          <a:bodyPr/>
          <a:lstStyle>
            <a:lvl1pPr>
              <a:defRPr/>
            </a:lvl1pPr>
          </a:lstStyle>
          <a:p>
            <a:fld id="{BF265CBC-D989-2A40-8BD3-5AFAE7E9AA7A}" type="slidenum">
              <a:rPr lang="en-US" altLang="en-US"/>
              <a:pPr/>
              <a:t>‹#›</a:t>
            </a:fld>
            <a:endParaRPr lang="en-US" altLang="en-US"/>
          </a:p>
        </p:txBody>
      </p:sp>
    </p:spTree>
    <p:extLst>
      <p:ext uri="{BB962C8B-B14F-4D97-AF65-F5344CB8AC3E}">
        <p14:creationId xmlns:p14="http://schemas.microsoft.com/office/powerpoint/2010/main" val="406944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2F4776"/>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F2E8B6-5801-F541-A7F9-53C09E3D63F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488FE8-D27B-7345-8B66-ACBB259D13B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33F888-62B9-CE4D-81CE-5E433FE1DA2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96B9671-916A-7549-930A-7C3F58BEAF6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3920FF1-7223-8346-AA7D-6B90EB43DA6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9BEDA7-5C69-4142-9FC9-B4E448B54D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909478350"/>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BD84FD1C-D0FD-F94A-BA05-18DCD3AD7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 name="Text Box 13">
            <a:extLst>
              <a:ext uri="{FF2B5EF4-FFF2-40B4-BE49-F238E27FC236}">
                <a16:creationId xmlns:a16="http://schemas.microsoft.com/office/drawing/2014/main" id="{5A1C5109-C1B5-C148-9061-1C97E817D83B}"/>
              </a:ext>
            </a:extLst>
          </p:cNvPr>
          <p:cNvSpPr txBox="1">
            <a:spLocks noChangeArrowheads="1"/>
          </p:cNvSpPr>
          <p:nvPr/>
        </p:nvSpPr>
        <p:spPr bwMode="auto">
          <a:xfrm>
            <a:off x="0" y="29718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a:solidFill>
                  <a:schemeClr val="bg1"/>
                </a:solidFill>
                <a:effectLst>
                  <a:outerShdw blurRad="38100" dist="38100" dir="2700000" algn="tl">
                    <a:srgbClr val="000000"/>
                  </a:outerShdw>
                </a:effectLst>
                <a:latin typeface="Arial" charset="0"/>
                <a:cs typeface="Arial" charset="0"/>
              </a:rPr>
              <a:t>Sessions 16 and 17</a:t>
            </a:r>
          </a:p>
        </p:txBody>
      </p:sp>
      <p:sp>
        <p:nvSpPr>
          <p:cNvPr id="2052" name="Text Box 14">
            <a:extLst>
              <a:ext uri="{FF2B5EF4-FFF2-40B4-BE49-F238E27FC236}">
                <a16:creationId xmlns:a16="http://schemas.microsoft.com/office/drawing/2014/main" id="{02C58EA0-9B08-B945-BDF0-71A03E448531}"/>
              </a:ext>
            </a:extLst>
          </p:cNvPr>
          <p:cNvSpPr txBox="1">
            <a:spLocks noChangeArrowheads="1"/>
          </p:cNvSpPr>
          <p:nvPr/>
        </p:nvSpPr>
        <p:spPr bwMode="auto">
          <a:xfrm>
            <a:off x="0" y="1676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6000" b="1" i="1" dirty="0">
                <a:solidFill>
                  <a:schemeClr val="bg1"/>
                </a:solidFill>
                <a:effectLst>
                  <a:outerShdw blurRad="38100" dist="38100" dir="2700000" algn="tl">
                    <a:srgbClr val="000000">
                      <a:alpha val="43137"/>
                    </a:srgbClr>
                  </a:outerShdw>
                </a:effectLst>
              </a:rPr>
              <a:t>Introduction to Ethics</a:t>
            </a:r>
          </a:p>
        </p:txBody>
      </p:sp>
      <p:sp>
        <p:nvSpPr>
          <p:cNvPr id="3" name="Rectangle 2">
            <a:extLst>
              <a:ext uri="{FF2B5EF4-FFF2-40B4-BE49-F238E27FC236}">
                <a16:creationId xmlns:a16="http://schemas.microsoft.com/office/drawing/2014/main" id="{2DF3EE72-473D-779A-70AA-F275186AC707}"/>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a:extLst>
              <a:ext uri="{FF2B5EF4-FFF2-40B4-BE49-F238E27FC236}">
                <a16:creationId xmlns:a16="http://schemas.microsoft.com/office/drawing/2014/main" id="{5563FEAA-58F2-C441-A3F1-0E0C6510E9C6}"/>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11267" name="Text Box 3">
            <a:extLst>
              <a:ext uri="{FF2B5EF4-FFF2-40B4-BE49-F238E27FC236}">
                <a16:creationId xmlns:a16="http://schemas.microsoft.com/office/drawing/2014/main" id="{6AB8407D-345D-2644-9C3C-3D8C581A5C4D}"/>
              </a:ext>
            </a:extLst>
          </p:cNvPr>
          <p:cNvSpPr txBox="1">
            <a:spLocks noChangeArrowheads="1"/>
          </p:cNvSpPr>
          <p:nvPr/>
        </p:nvSpPr>
        <p:spPr bwMode="auto">
          <a:xfrm>
            <a:off x="228600" y="3124200"/>
            <a:ext cx="8763000" cy="1066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8"/>
            </a:pPr>
            <a:r>
              <a:rPr lang="en-US" altLang="en-US" sz="3200" b="1" i="1">
                <a:solidFill>
                  <a:schemeClr val="bg1"/>
                </a:solidFill>
              </a:rPr>
              <a:t>Everyone orders their values, but not always in a consistent way</a:t>
            </a:r>
          </a:p>
        </p:txBody>
      </p:sp>
      <p:pic>
        <p:nvPicPr>
          <p:cNvPr id="11268" name="Picture 4" descr="41dxmmnb5NL">
            <a:extLst>
              <a:ext uri="{FF2B5EF4-FFF2-40B4-BE49-F238E27FC236}">
                <a16:creationId xmlns:a16="http://schemas.microsoft.com/office/drawing/2014/main" id="{0A870CB6-4DAF-F74C-8573-E66C11B1A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41dxmmnb5NL">
            <a:extLst>
              <a:ext uri="{FF2B5EF4-FFF2-40B4-BE49-F238E27FC236}">
                <a16:creationId xmlns:a16="http://schemas.microsoft.com/office/drawing/2014/main" id="{2A7B7881-F30A-3E41-8B2D-DF11019D3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02" name="Rectangle 2">
            <a:extLst>
              <a:ext uri="{FF2B5EF4-FFF2-40B4-BE49-F238E27FC236}">
                <a16:creationId xmlns:a16="http://schemas.microsoft.com/office/drawing/2014/main" id="{CFB15838-9D61-384B-AC71-AC5EAE540824}"/>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12292" name="Text Box 3">
            <a:extLst>
              <a:ext uri="{FF2B5EF4-FFF2-40B4-BE49-F238E27FC236}">
                <a16:creationId xmlns:a16="http://schemas.microsoft.com/office/drawing/2014/main" id="{A84BFB84-D283-AD43-A9F4-BEAD0EEAEF29}"/>
              </a:ext>
            </a:extLst>
          </p:cNvPr>
          <p:cNvSpPr txBox="1">
            <a:spLocks noChangeArrowheads="1"/>
          </p:cNvSpPr>
          <p:nvPr/>
        </p:nvSpPr>
        <p:spPr bwMode="auto">
          <a:xfrm>
            <a:off x="228600" y="3124200"/>
            <a:ext cx="8763000" cy="2286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8"/>
            </a:pPr>
            <a:r>
              <a:rPr lang="en-US" altLang="en-US" sz="3200" b="1" i="1">
                <a:solidFill>
                  <a:schemeClr val="folHlink"/>
                </a:solidFill>
              </a:rPr>
              <a:t>Everyone orders their values, but not always in a consistent way</a:t>
            </a:r>
          </a:p>
          <a:p>
            <a:pPr eaLnBrk="1" hangingPunct="1">
              <a:spcBef>
                <a:spcPct val="50000"/>
              </a:spcBef>
              <a:buFontTx/>
              <a:buAutoNum type="alphaUcPeriod" startAt="8"/>
            </a:pPr>
            <a:r>
              <a:rPr lang="en-US" altLang="en-US" sz="3200" b="1" i="1">
                <a:solidFill>
                  <a:schemeClr val="bg1"/>
                </a:solidFill>
              </a:rPr>
              <a:t>It is all but impossible to add or subtract values, but they can be reordered</a:t>
            </a:r>
          </a:p>
        </p:txBody>
      </p:sp>
      <p:sp>
        <p:nvSpPr>
          <p:cNvPr id="12293" name="Text Box 4">
            <a:extLst>
              <a:ext uri="{FF2B5EF4-FFF2-40B4-BE49-F238E27FC236}">
                <a16:creationId xmlns:a16="http://schemas.microsoft.com/office/drawing/2014/main" id="{AE2465B4-905F-8444-89C1-DB6CC59C75AA}"/>
              </a:ext>
            </a:extLst>
          </p:cNvPr>
          <p:cNvSpPr txBox="1">
            <a:spLocks noChangeArrowheads="1"/>
          </p:cNvSpPr>
          <p:nvPr/>
        </p:nvSpPr>
        <p:spPr bwMode="auto">
          <a:xfrm>
            <a:off x="228600" y="3124200"/>
            <a:ext cx="8763000" cy="2286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8"/>
            </a:pPr>
            <a:r>
              <a:rPr lang="en-US" altLang="en-US" sz="3200" b="1" i="1">
                <a:solidFill>
                  <a:schemeClr val="folHlink"/>
                </a:solidFill>
              </a:rPr>
              <a:t>Everyone orders their values, but not always in a consistent way</a:t>
            </a:r>
          </a:p>
          <a:p>
            <a:pPr eaLnBrk="1" hangingPunct="1">
              <a:spcBef>
                <a:spcPct val="50000"/>
              </a:spcBef>
              <a:buFontTx/>
              <a:buAutoNum type="alphaUcPeriod" startAt="8"/>
            </a:pPr>
            <a:r>
              <a:rPr lang="en-US" altLang="en-US" sz="3200" b="1" i="1">
                <a:solidFill>
                  <a:schemeClr val="bg1"/>
                </a:solidFill>
              </a:rPr>
              <a:t>It is all but impossible to add or subtract values, but they can be reordered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2" name="Rectangle 6">
            <a:extLst>
              <a:ext uri="{FF2B5EF4-FFF2-40B4-BE49-F238E27FC236}">
                <a16:creationId xmlns:a16="http://schemas.microsoft.com/office/drawing/2014/main" id="{E3A77CEC-B0CE-764B-8A97-18C76560D295}"/>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III. Types of Ethics</a:t>
            </a:r>
          </a:p>
        </p:txBody>
      </p:sp>
      <p:sp>
        <p:nvSpPr>
          <p:cNvPr id="13315" name="Text Box 7">
            <a:extLst>
              <a:ext uri="{FF2B5EF4-FFF2-40B4-BE49-F238E27FC236}">
                <a16:creationId xmlns:a16="http://schemas.microsoft.com/office/drawing/2014/main" id="{D4AC3326-4B13-F244-BFDC-16CCA68980CA}"/>
              </a:ext>
            </a:extLst>
          </p:cNvPr>
          <p:cNvSpPr txBox="1">
            <a:spLocks noChangeArrowheads="1"/>
          </p:cNvSpPr>
          <p:nvPr/>
        </p:nvSpPr>
        <p:spPr bwMode="auto">
          <a:xfrm>
            <a:off x="1219200" y="1752600"/>
            <a:ext cx="7924800" cy="12207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bg1"/>
                </a:solidFill>
              </a:rPr>
              <a:t>Descriptive versus Prescriptive</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bg1"/>
                </a:solidFill>
              </a:rPr>
              <a:t>Descriptive Ethics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Rectangle 4">
            <a:extLst>
              <a:ext uri="{FF2B5EF4-FFF2-40B4-BE49-F238E27FC236}">
                <a16:creationId xmlns:a16="http://schemas.microsoft.com/office/drawing/2014/main" id="{87B92494-CE2F-EB4D-9071-436EECBBD8BE}"/>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14339" name="Text Box 5">
            <a:extLst>
              <a:ext uri="{FF2B5EF4-FFF2-40B4-BE49-F238E27FC236}">
                <a16:creationId xmlns:a16="http://schemas.microsoft.com/office/drawing/2014/main" id="{C5FB9E9C-772E-AA42-B760-229B4E3AA718}"/>
              </a:ext>
            </a:extLst>
          </p:cNvPr>
          <p:cNvSpPr txBox="1">
            <a:spLocks noChangeArrowheads="1"/>
          </p:cNvSpPr>
          <p:nvPr/>
        </p:nvSpPr>
        <p:spPr bwMode="auto">
          <a:xfrm>
            <a:off x="1219200" y="1752600"/>
            <a:ext cx="7924800" cy="1862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bg1"/>
                </a:solidFill>
              </a:rPr>
              <a:t>Descriptive versus Prescriptive</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folHlink"/>
                </a:solidFill>
              </a:rPr>
              <a:t>Descriptive Ethics</a:t>
            </a:r>
          </a:p>
          <a:p>
            <a:pPr lvl="1" eaLnBrk="1" hangingPunct="1">
              <a:spcBef>
                <a:spcPct val="50000"/>
              </a:spcBef>
              <a:buFontTx/>
              <a:buAutoNum type="arabicPeriod"/>
            </a:pPr>
            <a:r>
              <a:rPr lang="en-US" altLang="en-US" sz="2800" b="1">
                <a:solidFill>
                  <a:schemeClr val="bg1"/>
                </a:solidFill>
              </a:rPr>
              <a:t>Prescriptive Ethics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6" name="Rectangle 4">
            <a:extLst>
              <a:ext uri="{FF2B5EF4-FFF2-40B4-BE49-F238E27FC236}">
                <a16:creationId xmlns:a16="http://schemas.microsoft.com/office/drawing/2014/main" id="{A42DC57F-DAF5-1444-B3C7-00ADE2F669BC}"/>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15363" name="Text Box 5">
            <a:extLst>
              <a:ext uri="{FF2B5EF4-FFF2-40B4-BE49-F238E27FC236}">
                <a16:creationId xmlns:a16="http://schemas.microsoft.com/office/drawing/2014/main" id="{6BA81985-6B78-F74D-B637-99FAD7E35CA3}"/>
              </a:ext>
            </a:extLst>
          </p:cNvPr>
          <p:cNvSpPr txBox="1">
            <a:spLocks noChangeArrowheads="1"/>
          </p:cNvSpPr>
          <p:nvPr/>
        </p:nvSpPr>
        <p:spPr bwMode="auto">
          <a:xfrm>
            <a:off x="1219200" y="1752600"/>
            <a:ext cx="7924800" cy="2593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folHlink"/>
                </a:solidFill>
              </a:rPr>
              <a:t>Descriptive versus Prescriptive</a:t>
            </a:r>
            <a:r>
              <a:rPr lang="en-US" altLang="en-US">
                <a:solidFill>
                  <a:schemeClr val="folHlink"/>
                </a:solidFill>
              </a:rPr>
              <a:t> </a:t>
            </a:r>
            <a:endParaRPr lang="en-US" altLang="en-US" sz="3200" b="1" i="1">
              <a:solidFill>
                <a:schemeClr val="folHlink"/>
              </a:solidFill>
            </a:endParaRPr>
          </a:p>
          <a:p>
            <a:pPr lvl="1" eaLnBrk="1" hangingPunct="1">
              <a:spcBef>
                <a:spcPct val="50000"/>
              </a:spcBef>
              <a:buFontTx/>
              <a:buAutoNum type="arabicPeriod"/>
            </a:pPr>
            <a:r>
              <a:rPr lang="en-US" altLang="en-US" sz="2800" b="1">
                <a:solidFill>
                  <a:schemeClr val="folHlink"/>
                </a:solidFill>
              </a:rPr>
              <a:t>Descriptive Ethics</a:t>
            </a:r>
          </a:p>
          <a:p>
            <a:pPr lvl="1" eaLnBrk="1" hangingPunct="1">
              <a:spcBef>
                <a:spcPct val="50000"/>
              </a:spcBef>
              <a:buFontTx/>
              <a:buAutoNum type="arabicPeriod"/>
            </a:pPr>
            <a:r>
              <a:rPr lang="en-US" altLang="en-US" sz="2800" b="1">
                <a:solidFill>
                  <a:schemeClr val="folHlink"/>
                </a:solidFill>
              </a:rPr>
              <a:t>Prescriptive Ethics</a:t>
            </a:r>
          </a:p>
          <a:p>
            <a:pPr eaLnBrk="1" hangingPunct="1">
              <a:spcBef>
                <a:spcPct val="50000"/>
              </a:spcBef>
              <a:buFontTx/>
              <a:buAutoNum type="alphaUcPeriod"/>
            </a:pPr>
            <a:r>
              <a:rPr lang="en-US" altLang="en-US" sz="3200" b="1" i="1">
                <a:solidFill>
                  <a:schemeClr val="bg1"/>
                </a:solidFill>
              </a:rPr>
              <a:t>Philosophical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Rectangle 4">
            <a:extLst>
              <a:ext uri="{FF2B5EF4-FFF2-40B4-BE49-F238E27FC236}">
                <a16:creationId xmlns:a16="http://schemas.microsoft.com/office/drawing/2014/main" id="{5ED41C83-810F-9B45-BD89-80FDDFA0EAF7}"/>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16387" name="Text Box 5">
            <a:extLst>
              <a:ext uri="{FF2B5EF4-FFF2-40B4-BE49-F238E27FC236}">
                <a16:creationId xmlns:a16="http://schemas.microsoft.com/office/drawing/2014/main" id="{32EDC4E1-83DA-6F41-B533-92BC6FCAEA3E}"/>
              </a:ext>
            </a:extLst>
          </p:cNvPr>
          <p:cNvSpPr txBox="1">
            <a:spLocks noChangeArrowheads="1"/>
          </p:cNvSpPr>
          <p:nvPr/>
        </p:nvSpPr>
        <p:spPr bwMode="auto">
          <a:xfrm>
            <a:off x="1219200" y="1752600"/>
            <a:ext cx="7924800" cy="12207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3"/>
            </a:pPr>
            <a:r>
              <a:rPr lang="en-US" altLang="en-US" sz="3200" b="1" i="1">
                <a:solidFill>
                  <a:schemeClr val="bg1"/>
                </a:solidFill>
              </a:rPr>
              <a:t>Professional/Specialized</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bg1"/>
                </a:solidFill>
              </a:rPr>
              <a:t>Business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4" name="Rectangle 4">
            <a:extLst>
              <a:ext uri="{FF2B5EF4-FFF2-40B4-BE49-F238E27FC236}">
                <a16:creationId xmlns:a16="http://schemas.microsoft.com/office/drawing/2014/main" id="{D3A124FE-7386-B840-A400-76FEDD198E0C}"/>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17411" name="Text Box 5">
            <a:extLst>
              <a:ext uri="{FF2B5EF4-FFF2-40B4-BE49-F238E27FC236}">
                <a16:creationId xmlns:a16="http://schemas.microsoft.com/office/drawing/2014/main" id="{17ADFC24-3771-8A4C-B4A2-D5D2321E10AA}"/>
              </a:ext>
            </a:extLst>
          </p:cNvPr>
          <p:cNvSpPr txBox="1">
            <a:spLocks noChangeArrowheads="1"/>
          </p:cNvSpPr>
          <p:nvPr/>
        </p:nvSpPr>
        <p:spPr bwMode="auto">
          <a:xfrm>
            <a:off x="1219200" y="1752600"/>
            <a:ext cx="7924800" cy="1862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3"/>
            </a:pPr>
            <a:r>
              <a:rPr lang="en-US" altLang="en-US" sz="3200" b="1" i="1">
                <a:solidFill>
                  <a:schemeClr val="bg1"/>
                </a:solidFill>
              </a:rPr>
              <a:t>Professional/Specialized</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folHlink"/>
                </a:solidFill>
              </a:rPr>
              <a:t>Business</a:t>
            </a:r>
          </a:p>
          <a:p>
            <a:pPr lvl="1" eaLnBrk="1" hangingPunct="1">
              <a:spcBef>
                <a:spcPct val="50000"/>
              </a:spcBef>
              <a:buFontTx/>
              <a:buAutoNum type="arabicPeriod"/>
            </a:pPr>
            <a:r>
              <a:rPr lang="en-US" altLang="en-US" sz="2800" b="1">
                <a:solidFill>
                  <a:schemeClr val="bg1"/>
                </a:solidFill>
              </a:rPr>
              <a:t>Biomedical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8" name="Rectangle 4">
            <a:extLst>
              <a:ext uri="{FF2B5EF4-FFF2-40B4-BE49-F238E27FC236}">
                <a16:creationId xmlns:a16="http://schemas.microsoft.com/office/drawing/2014/main" id="{7E4693D3-ABB5-B844-8236-DD13C9A998F6}"/>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18435" name="Text Box 5">
            <a:extLst>
              <a:ext uri="{FF2B5EF4-FFF2-40B4-BE49-F238E27FC236}">
                <a16:creationId xmlns:a16="http://schemas.microsoft.com/office/drawing/2014/main" id="{FC070B92-8F47-404F-B0A3-9D8AD6D5ED48}"/>
              </a:ext>
            </a:extLst>
          </p:cNvPr>
          <p:cNvSpPr txBox="1">
            <a:spLocks noChangeArrowheads="1"/>
          </p:cNvSpPr>
          <p:nvPr/>
        </p:nvSpPr>
        <p:spPr bwMode="auto">
          <a:xfrm>
            <a:off x="1219200" y="1752600"/>
            <a:ext cx="7924800" cy="2503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3"/>
            </a:pPr>
            <a:r>
              <a:rPr lang="en-US" altLang="en-US" sz="3200" b="1" i="1">
                <a:solidFill>
                  <a:schemeClr val="bg1"/>
                </a:solidFill>
              </a:rPr>
              <a:t>Professional/Specialized</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folHlink"/>
                </a:solidFill>
              </a:rPr>
              <a:t>Business</a:t>
            </a:r>
          </a:p>
          <a:p>
            <a:pPr lvl="1" eaLnBrk="1" hangingPunct="1">
              <a:spcBef>
                <a:spcPct val="50000"/>
              </a:spcBef>
              <a:buFontTx/>
              <a:buAutoNum type="arabicPeriod"/>
            </a:pPr>
            <a:r>
              <a:rPr lang="en-US" altLang="en-US" sz="2800" b="1">
                <a:solidFill>
                  <a:schemeClr val="folHlink"/>
                </a:solidFill>
              </a:rPr>
              <a:t>Biomedical</a:t>
            </a:r>
          </a:p>
          <a:p>
            <a:pPr lvl="1" eaLnBrk="1" hangingPunct="1">
              <a:spcBef>
                <a:spcPct val="50000"/>
              </a:spcBef>
              <a:buFontTx/>
              <a:buAutoNum type="arabicPeriod"/>
            </a:pPr>
            <a:r>
              <a:rPr lang="en-US" altLang="en-US" sz="2800" b="1">
                <a:solidFill>
                  <a:schemeClr val="bg1"/>
                </a:solidFill>
              </a:rPr>
              <a:t>Legal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2" name="Rectangle 4">
            <a:extLst>
              <a:ext uri="{FF2B5EF4-FFF2-40B4-BE49-F238E27FC236}">
                <a16:creationId xmlns:a16="http://schemas.microsoft.com/office/drawing/2014/main" id="{751AEC9D-E9E2-E449-AA66-1A97DECB73C2}"/>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19459" name="Text Box 5">
            <a:extLst>
              <a:ext uri="{FF2B5EF4-FFF2-40B4-BE49-F238E27FC236}">
                <a16:creationId xmlns:a16="http://schemas.microsoft.com/office/drawing/2014/main" id="{9E7372F2-7679-8E49-9AA8-6A3000E7FD15}"/>
              </a:ext>
            </a:extLst>
          </p:cNvPr>
          <p:cNvSpPr txBox="1">
            <a:spLocks noChangeArrowheads="1"/>
          </p:cNvSpPr>
          <p:nvPr/>
        </p:nvSpPr>
        <p:spPr bwMode="auto">
          <a:xfrm>
            <a:off x="1219200" y="1752600"/>
            <a:ext cx="7924800" cy="31448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3"/>
            </a:pPr>
            <a:r>
              <a:rPr lang="en-US" altLang="en-US" sz="3200" b="1" i="1">
                <a:solidFill>
                  <a:schemeClr val="bg1"/>
                </a:solidFill>
              </a:rPr>
              <a:t>Professional/Specialized</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folHlink"/>
                </a:solidFill>
              </a:rPr>
              <a:t>Business</a:t>
            </a:r>
          </a:p>
          <a:p>
            <a:pPr lvl="1" eaLnBrk="1" hangingPunct="1">
              <a:spcBef>
                <a:spcPct val="50000"/>
              </a:spcBef>
              <a:buFontTx/>
              <a:buAutoNum type="arabicPeriod"/>
            </a:pPr>
            <a:r>
              <a:rPr lang="en-US" altLang="en-US" sz="2800" b="1">
                <a:solidFill>
                  <a:schemeClr val="folHlink"/>
                </a:solidFill>
              </a:rPr>
              <a:t>Biomedical</a:t>
            </a:r>
          </a:p>
          <a:p>
            <a:pPr lvl="1" eaLnBrk="1" hangingPunct="1">
              <a:spcBef>
                <a:spcPct val="50000"/>
              </a:spcBef>
              <a:buFontTx/>
              <a:buAutoNum type="arabicPeriod"/>
            </a:pPr>
            <a:r>
              <a:rPr lang="en-US" altLang="en-US" sz="2800" b="1">
                <a:solidFill>
                  <a:schemeClr val="folHlink"/>
                </a:solidFill>
              </a:rPr>
              <a:t>Legal</a:t>
            </a:r>
          </a:p>
          <a:p>
            <a:pPr lvl="1" eaLnBrk="1" hangingPunct="1">
              <a:spcBef>
                <a:spcPct val="50000"/>
              </a:spcBef>
              <a:buFontTx/>
              <a:buAutoNum type="arabicPeriod"/>
            </a:pPr>
            <a:r>
              <a:rPr lang="en-US" altLang="en-US" sz="2800" b="1">
                <a:solidFill>
                  <a:schemeClr val="bg1"/>
                </a:solidFill>
              </a:rPr>
              <a:t>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2" name="Rectangle 4">
            <a:extLst>
              <a:ext uri="{FF2B5EF4-FFF2-40B4-BE49-F238E27FC236}">
                <a16:creationId xmlns:a16="http://schemas.microsoft.com/office/drawing/2014/main" id="{F0477386-39E5-A744-9FA3-7958BA8FA51A}"/>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20483" name="Text Box 5">
            <a:extLst>
              <a:ext uri="{FF2B5EF4-FFF2-40B4-BE49-F238E27FC236}">
                <a16:creationId xmlns:a16="http://schemas.microsoft.com/office/drawing/2014/main" id="{70BA6011-3708-CC4D-A073-EEF18E3E276D}"/>
              </a:ext>
            </a:extLst>
          </p:cNvPr>
          <p:cNvSpPr txBox="1">
            <a:spLocks noChangeArrowheads="1"/>
          </p:cNvSpPr>
          <p:nvPr/>
        </p:nvSpPr>
        <p:spPr bwMode="auto">
          <a:xfrm>
            <a:off x="609600" y="1676400"/>
            <a:ext cx="7924800" cy="1647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4"/>
            </a:pPr>
            <a:r>
              <a:rPr lang="en-US" altLang="en-US" sz="3200" b="1" i="1">
                <a:solidFill>
                  <a:schemeClr val="bg1"/>
                </a:solidFill>
              </a:rPr>
              <a:t>Religious</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bg1"/>
                </a:solidFill>
              </a:rPr>
              <a:t>As a Feature of a Distinctive Religious Commitment and Way of Life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1F3BC98B-E8C5-354A-8423-24CC8AA7C6C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SG" altLang="en-US" sz="3200">
              <a:solidFill>
                <a:schemeClr val="bg1"/>
              </a:solidFill>
            </a:endParaRPr>
          </a:p>
        </p:txBody>
      </p:sp>
      <p:sp>
        <p:nvSpPr>
          <p:cNvPr id="574474" name="Rectangle 10">
            <a:extLst>
              <a:ext uri="{FF2B5EF4-FFF2-40B4-BE49-F238E27FC236}">
                <a16:creationId xmlns:a16="http://schemas.microsoft.com/office/drawing/2014/main" id="{2F516779-BD64-8049-9376-D6CA2FE9E21C}"/>
              </a:ext>
            </a:extLst>
          </p:cNvPr>
          <p:cNvSpPr>
            <a:spLocks noChangeArrowheads="1"/>
          </p:cNvSpPr>
          <p:nvPr/>
        </p:nvSpPr>
        <p:spPr bwMode="auto">
          <a:xfrm>
            <a:off x="0" y="3810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 Introduction:</a:t>
            </a:r>
            <a:endParaRPr lang="en-US" sz="4000" dirty="0">
              <a:solidFill>
                <a:schemeClr val="tx2"/>
              </a:solidFill>
              <a:latin typeface="Arial" charset="0"/>
              <a:cs typeface="Arial" charset="0"/>
            </a:endParaRPr>
          </a:p>
        </p:txBody>
      </p:sp>
      <p:graphicFrame>
        <p:nvGraphicFramePr>
          <p:cNvPr id="6" name="Group 20">
            <a:extLst>
              <a:ext uri="{FF2B5EF4-FFF2-40B4-BE49-F238E27FC236}">
                <a16:creationId xmlns:a16="http://schemas.microsoft.com/office/drawing/2014/main" id="{65EA541C-4C23-144C-8350-4F55BADE8FA0}"/>
              </a:ext>
            </a:extLst>
          </p:cNvPr>
          <p:cNvGraphicFramePr>
            <a:graphicFrameLocks noGrp="1"/>
          </p:cNvGraphicFramePr>
          <p:nvPr>
            <p:ph idx="1"/>
          </p:nvPr>
        </p:nvGraphicFramePr>
        <p:xfrm>
          <a:off x="0" y="1524000"/>
          <a:ext cx="9144000" cy="4114800"/>
        </p:xfrm>
        <a:graphic>
          <a:graphicData uri="http://schemas.openxmlformats.org/drawingml/2006/table">
            <a:tbl>
              <a:tblPr/>
              <a:tblGrid>
                <a:gridCol w="9144000">
                  <a:extLst>
                    <a:ext uri="{9D8B030D-6E8A-4147-A177-3AD203B41FA5}">
                      <a16:colId xmlns:a16="http://schemas.microsoft.com/office/drawing/2014/main" val="20000"/>
                    </a:ext>
                  </a:extLst>
                </a:gridCol>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Ethics is the discipline that studies the moral life.  If morality refers primarily to behavior and character, ethics is the discipline that tries to provide guidance and perspective in making decisions and forming character.  [It is] the systematic study of standards of right and wrong, justice and injustice, virtue and vice, with a view to applying those standards in the realities of our lives.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P.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14</a:t>
                      </a: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082" name="Picture 6">
            <a:extLst>
              <a:ext uri="{FF2B5EF4-FFF2-40B4-BE49-F238E27FC236}">
                <a16:creationId xmlns:a16="http://schemas.microsoft.com/office/drawing/2014/main" id="{01D31B17-CA36-8247-B6F2-657B63BFC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154613"/>
            <a:ext cx="1273175"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6" name="Rectangle 4">
            <a:extLst>
              <a:ext uri="{FF2B5EF4-FFF2-40B4-BE49-F238E27FC236}">
                <a16:creationId xmlns:a16="http://schemas.microsoft.com/office/drawing/2014/main" id="{6E6346A0-20F8-F14C-84E2-D9AB868215CB}"/>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sp>
        <p:nvSpPr>
          <p:cNvPr id="21507" name="Text Box 5">
            <a:extLst>
              <a:ext uri="{FF2B5EF4-FFF2-40B4-BE49-F238E27FC236}">
                <a16:creationId xmlns:a16="http://schemas.microsoft.com/office/drawing/2014/main" id="{BAA19C91-B295-D240-8CD1-BD4D219CEFEC}"/>
              </a:ext>
            </a:extLst>
          </p:cNvPr>
          <p:cNvSpPr txBox="1">
            <a:spLocks noChangeArrowheads="1"/>
          </p:cNvSpPr>
          <p:nvPr/>
        </p:nvSpPr>
        <p:spPr bwMode="auto">
          <a:xfrm>
            <a:off x="609600" y="1676400"/>
            <a:ext cx="7924800" cy="3143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4"/>
            </a:pPr>
            <a:r>
              <a:rPr lang="en-US" altLang="en-US" sz="3200" b="1" i="1">
                <a:solidFill>
                  <a:schemeClr val="bg1"/>
                </a:solidFill>
              </a:rPr>
              <a:t>Religious</a:t>
            </a:r>
            <a:r>
              <a:rPr lang="en-US" altLang="en-US">
                <a:solidFill>
                  <a:schemeClr val="bg1"/>
                </a:solidFill>
              </a:rPr>
              <a:t> </a:t>
            </a:r>
            <a:endParaRPr lang="en-US" altLang="en-US" sz="3200" b="1" i="1">
              <a:solidFill>
                <a:schemeClr val="bg1"/>
              </a:solidFill>
            </a:endParaRPr>
          </a:p>
          <a:p>
            <a:pPr lvl="1" eaLnBrk="1" hangingPunct="1">
              <a:spcBef>
                <a:spcPct val="50000"/>
              </a:spcBef>
              <a:buFontTx/>
              <a:buAutoNum type="arabicPeriod"/>
            </a:pPr>
            <a:r>
              <a:rPr lang="en-US" altLang="en-US" sz="2800" b="1">
                <a:solidFill>
                  <a:schemeClr val="folHlink"/>
                </a:solidFill>
              </a:rPr>
              <a:t>As a Feature of a Distinctive Religious Commitment and Way of Life</a:t>
            </a:r>
          </a:p>
          <a:p>
            <a:pPr lvl="1" eaLnBrk="1" hangingPunct="1">
              <a:spcBef>
                <a:spcPct val="50000"/>
              </a:spcBef>
              <a:buFontTx/>
              <a:buAutoNum type="arabicPeriod"/>
            </a:pPr>
            <a:r>
              <a:rPr lang="en-US" altLang="en-US" sz="2800" b="1">
                <a:solidFill>
                  <a:schemeClr val="bg1"/>
                </a:solidFill>
              </a:rPr>
              <a:t>Potential Touch-points and Tensions within the Universal and the Particular Nature of Religious Ethics</a:t>
            </a:r>
            <a:endParaRPr lang="en-US" altLang="en-US" sz="28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60" name="Rectangle 4">
            <a:extLst>
              <a:ext uri="{FF2B5EF4-FFF2-40B4-BE49-F238E27FC236}">
                <a16:creationId xmlns:a16="http://schemas.microsoft.com/office/drawing/2014/main" id="{ECAB9624-851E-0E4A-86D9-0BCE768677A5}"/>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Types of Ethics</a:t>
            </a:r>
          </a:p>
        </p:txBody>
      </p:sp>
      <p:graphicFrame>
        <p:nvGraphicFramePr>
          <p:cNvPr id="915472" name="Group 16">
            <a:extLst>
              <a:ext uri="{FF2B5EF4-FFF2-40B4-BE49-F238E27FC236}">
                <a16:creationId xmlns:a16="http://schemas.microsoft.com/office/drawing/2014/main" id="{B8FA1AB5-7E40-0040-A54B-B268E046D15A}"/>
              </a:ext>
            </a:extLst>
          </p:cNvPr>
          <p:cNvGraphicFramePr>
            <a:graphicFrameLocks noGrp="1"/>
          </p:cNvGraphicFramePr>
          <p:nvPr>
            <p:ph idx="1"/>
          </p:nvPr>
        </p:nvGraphicFramePr>
        <p:xfrm>
          <a:off x="685800" y="1981200"/>
          <a:ext cx="7772400" cy="3733800"/>
        </p:xfrm>
        <a:graphic>
          <a:graphicData uri="http://schemas.openxmlformats.org/drawingml/2006/table">
            <a:tbl>
              <a:tblPr/>
              <a:tblGrid>
                <a:gridCol w="7772400">
                  <a:extLst>
                    <a:ext uri="{9D8B030D-6E8A-4147-A177-3AD203B41FA5}">
                      <a16:colId xmlns:a16="http://schemas.microsoft.com/office/drawing/2014/main" val="20000"/>
                    </a:ext>
                  </a:extLst>
                </a:gridCol>
              </a:tblGrid>
              <a:tr h="3733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charset="0"/>
                          <a:cs typeface="Arial" charset="0"/>
                        </a:rPr>
                        <a:t>   </a:t>
                      </a:r>
                      <a:r>
                        <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The great challenge for Christian ethics today is to find ways of relating a moral framework rooted in a particularistic worldview to a larger society and culture that have been secularized in terms of the role religion plays within them.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102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2537" name="Picture 11">
            <a:extLst>
              <a:ext uri="{FF2B5EF4-FFF2-40B4-BE49-F238E27FC236}">
                <a16:creationId xmlns:a16="http://schemas.microsoft.com/office/drawing/2014/main" id="{7FC0A682-A865-694D-8D99-7C8D026AF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4648200"/>
            <a:ext cx="13906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8" name="Rectangle 4">
            <a:extLst>
              <a:ext uri="{FF2B5EF4-FFF2-40B4-BE49-F238E27FC236}">
                <a16:creationId xmlns:a16="http://schemas.microsoft.com/office/drawing/2014/main" id="{0757C4EF-C5A7-F948-BCB8-62A083594EE4}"/>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3555" name="Text Box 5">
            <a:extLst>
              <a:ext uri="{FF2B5EF4-FFF2-40B4-BE49-F238E27FC236}">
                <a16:creationId xmlns:a16="http://schemas.microsoft.com/office/drawing/2014/main" id="{04387E52-BE5F-C140-9FA7-0132564AF7E1}"/>
              </a:ext>
            </a:extLst>
          </p:cNvPr>
          <p:cNvSpPr txBox="1">
            <a:spLocks noChangeArrowheads="1"/>
          </p:cNvSpPr>
          <p:nvPr/>
        </p:nvSpPr>
        <p:spPr bwMode="auto">
          <a:xfrm>
            <a:off x="152400" y="1981200"/>
            <a:ext cx="8763000" cy="1554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a:solidFill>
                  <a:schemeClr val="bg1"/>
                </a:solidFill>
              </a:rPr>
              <a:t>The Triune God of Love as the Ultimate and Definitive Foundation for Christian Ethics (1 Corinthians 13:1-3; 1 John 4:7-8)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2" name="Rectangle 4">
            <a:extLst>
              <a:ext uri="{FF2B5EF4-FFF2-40B4-BE49-F238E27FC236}">
                <a16:creationId xmlns:a16="http://schemas.microsoft.com/office/drawing/2014/main" id="{A256588C-7376-A744-B00D-A4D0524DE32A}"/>
              </a:ext>
            </a:extLst>
          </p:cNvPr>
          <p:cNvSpPr>
            <a:spLocks noChangeArrowheads="1"/>
          </p:cNvSpPr>
          <p:nvPr/>
        </p:nvSpPr>
        <p:spPr bwMode="auto">
          <a:xfrm>
            <a:off x="0" y="-127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4579" name="Text Box 5">
            <a:extLst>
              <a:ext uri="{FF2B5EF4-FFF2-40B4-BE49-F238E27FC236}">
                <a16:creationId xmlns:a16="http://schemas.microsoft.com/office/drawing/2014/main" id="{5DB245CC-BC5F-464D-BFBB-376102D5FB44}"/>
              </a:ext>
            </a:extLst>
          </p:cNvPr>
          <p:cNvSpPr txBox="1">
            <a:spLocks noChangeArrowheads="1"/>
          </p:cNvSpPr>
          <p:nvPr/>
        </p:nvSpPr>
        <p:spPr bwMode="auto">
          <a:xfrm>
            <a:off x="152400" y="1600200"/>
            <a:ext cx="8763000" cy="12207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a:solidFill>
                  <a:schemeClr val="bg1"/>
                </a:solidFill>
              </a:rPr>
              <a:t>The Centrality of Jesus Christ</a:t>
            </a:r>
          </a:p>
          <a:p>
            <a:pPr lvl="1" eaLnBrk="1" hangingPunct="1">
              <a:spcBef>
                <a:spcPct val="50000"/>
              </a:spcBef>
              <a:buFontTx/>
              <a:buAutoNum type="arabicPeriod"/>
            </a:pPr>
            <a:r>
              <a:rPr lang="en-US" altLang="en-US" sz="2800" b="1">
                <a:solidFill>
                  <a:schemeClr val="bg1"/>
                </a:solidFill>
              </a:rPr>
              <a:t>As a Living Ethical Model (Hebrews 12:1-2)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6" name="Rectangle 4">
            <a:extLst>
              <a:ext uri="{FF2B5EF4-FFF2-40B4-BE49-F238E27FC236}">
                <a16:creationId xmlns:a16="http://schemas.microsoft.com/office/drawing/2014/main" id="{19E98124-C66D-3E48-BA57-9B3F756C02BE}"/>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5603" name="Text Box 5">
            <a:extLst>
              <a:ext uri="{FF2B5EF4-FFF2-40B4-BE49-F238E27FC236}">
                <a16:creationId xmlns:a16="http://schemas.microsoft.com/office/drawing/2014/main" id="{C089C18D-656D-4748-B944-01B384CC4A81}"/>
              </a:ext>
            </a:extLst>
          </p:cNvPr>
          <p:cNvSpPr txBox="1">
            <a:spLocks noChangeArrowheads="1"/>
          </p:cNvSpPr>
          <p:nvPr/>
        </p:nvSpPr>
        <p:spPr bwMode="auto">
          <a:xfrm>
            <a:off x="152400" y="1600200"/>
            <a:ext cx="8763000" cy="2289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a:solidFill>
                  <a:schemeClr val="bg1"/>
                </a:solidFill>
              </a:rPr>
              <a:t>The Centrality of Jesus Christ</a:t>
            </a:r>
          </a:p>
          <a:p>
            <a:pPr lvl="1" eaLnBrk="1" hangingPunct="1">
              <a:spcBef>
                <a:spcPct val="50000"/>
              </a:spcBef>
              <a:buFontTx/>
              <a:buAutoNum type="arabicPeriod"/>
            </a:pPr>
            <a:r>
              <a:rPr lang="en-US" altLang="en-US" sz="2800" b="1">
                <a:solidFill>
                  <a:schemeClr val="folHlink"/>
                </a:solidFill>
              </a:rPr>
              <a:t>As a Living Ethical Model (Hebrews 12:1-2)</a:t>
            </a:r>
          </a:p>
          <a:p>
            <a:pPr lvl="1" eaLnBrk="1" hangingPunct="1">
              <a:spcBef>
                <a:spcPct val="50000"/>
              </a:spcBef>
              <a:buFontTx/>
              <a:buAutoNum type="arabicPeriod"/>
            </a:pPr>
            <a:r>
              <a:rPr lang="en-US" altLang="en-US" sz="2800" b="1">
                <a:solidFill>
                  <a:schemeClr val="bg1"/>
                </a:solidFill>
              </a:rPr>
              <a:t>As the Embodiment of God’s Perfect Love (John 13:34-35)</a:t>
            </a:r>
            <a:endParaRPr lang="en-US" altLang="en-US" sz="28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80" name="Rectangle 4">
            <a:extLst>
              <a:ext uri="{FF2B5EF4-FFF2-40B4-BE49-F238E27FC236}">
                <a16:creationId xmlns:a16="http://schemas.microsoft.com/office/drawing/2014/main" id="{7D0296F3-6123-AA4E-BB3C-0216F8017D56}"/>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6627" name="Text Box 5">
            <a:extLst>
              <a:ext uri="{FF2B5EF4-FFF2-40B4-BE49-F238E27FC236}">
                <a16:creationId xmlns:a16="http://schemas.microsoft.com/office/drawing/2014/main" id="{7620A6BE-ECDC-2E40-82AE-E3272B8BE6C6}"/>
              </a:ext>
            </a:extLst>
          </p:cNvPr>
          <p:cNvSpPr txBox="1">
            <a:spLocks noChangeArrowheads="1"/>
          </p:cNvSpPr>
          <p:nvPr/>
        </p:nvSpPr>
        <p:spPr bwMode="auto">
          <a:xfrm>
            <a:off x="152400" y="1600200"/>
            <a:ext cx="8763000" cy="33575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a:solidFill>
                  <a:schemeClr val="bg1"/>
                </a:solidFill>
              </a:rPr>
              <a:t>The Centrality of Jesus Christ</a:t>
            </a:r>
          </a:p>
          <a:p>
            <a:pPr lvl="1" eaLnBrk="1" hangingPunct="1">
              <a:spcBef>
                <a:spcPct val="50000"/>
              </a:spcBef>
              <a:buFontTx/>
              <a:buAutoNum type="arabicPeriod"/>
            </a:pPr>
            <a:r>
              <a:rPr lang="en-US" altLang="en-US" sz="2800" b="1">
                <a:solidFill>
                  <a:schemeClr val="folHlink"/>
                </a:solidFill>
              </a:rPr>
              <a:t>As a Living Ethical Model (Hebrews 12:1-2)</a:t>
            </a:r>
          </a:p>
          <a:p>
            <a:pPr lvl="1" eaLnBrk="1" hangingPunct="1">
              <a:spcBef>
                <a:spcPct val="50000"/>
              </a:spcBef>
              <a:buFontTx/>
              <a:buAutoNum type="arabicPeriod"/>
            </a:pPr>
            <a:r>
              <a:rPr lang="en-US" altLang="en-US" sz="2800" b="1">
                <a:solidFill>
                  <a:schemeClr val="folHlink"/>
                </a:solidFill>
              </a:rPr>
              <a:t>As the Embodiment of God’s Perfect Love (John 13:34-35)</a:t>
            </a:r>
          </a:p>
          <a:p>
            <a:pPr lvl="1" eaLnBrk="1" hangingPunct="1">
              <a:spcBef>
                <a:spcPct val="50000"/>
              </a:spcBef>
              <a:buFontTx/>
              <a:buAutoNum type="arabicPeriod"/>
            </a:pPr>
            <a:r>
              <a:rPr lang="en-US" altLang="en-US" sz="2800" b="1">
                <a:solidFill>
                  <a:schemeClr val="bg1"/>
                </a:solidFill>
              </a:rPr>
              <a:t>As the Redemptive Source of Transformative Power (Galatians 2:20-21)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4" name="Rectangle 4">
            <a:extLst>
              <a:ext uri="{FF2B5EF4-FFF2-40B4-BE49-F238E27FC236}">
                <a16:creationId xmlns:a16="http://schemas.microsoft.com/office/drawing/2014/main" id="{9798FFAB-6006-E942-8C72-E1B17BA7BC90}"/>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7651" name="Text Box 5">
            <a:extLst>
              <a:ext uri="{FF2B5EF4-FFF2-40B4-BE49-F238E27FC236}">
                <a16:creationId xmlns:a16="http://schemas.microsoft.com/office/drawing/2014/main" id="{685C9905-8595-B44C-A520-F88ECB6C9832}"/>
              </a:ext>
            </a:extLst>
          </p:cNvPr>
          <p:cNvSpPr txBox="1">
            <a:spLocks noChangeArrowheads="1"/>
          </p:cNvSpPr>
          <p:nvPr/>
        </p:nvSpPr>
        <p:spPr bwMode="auto">
          <a:xfrm>
            <a:off x="152400" y="1600200"/>
            <a:ext cx="8763000" cy="4425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a:solidFill>
                  <a:schemeClr val="bg1"/>
                </a:solidFill>
              </a:rPr>
              <a:t>The Centrality of Jesus Christ</a:t>
            </a:r>
          </a:p>
          <a:p>
            <a:pPr lvl="1" eaLnBrk="1" hangingPunct="1">
              <a:spcBef>
                <a:spcPct val="50000"/>
              </a:spcBef>
              <a:buFontTx/>
              <a:buAutoNum type="arabicPeriod"/>
            </a:pPr>
            <a:r>
              <a:rPr lang="en-US" altLang="en-US" sz="2800" b="1">
                <a:solidFill>
                  <a:schemeClr val="folHlink"/>
                </a:solidFill>
              </a:rPr>
              <a:t>As a Living Ethical Model (Hebrews 12:1-2)</a:t>
            </a:r>
          </a:p>
          <a:p>
            <a:pPr lvl="1" eaLnBrk="1" hangingPunct="1">
              <a:spcBef>
                <a:spcPct val="50000"/>
              </a:spcBef>
              <a:buFontTx/>
              <a:buAutoNum type="arabicPeriod"/>
            </a:pPr>
            <a:r>
              <a:rPr lang="en-US" altLang="en-US" sz="2800" b="1">
                <a:solidFill>
                  <a:schemeClr val="folHlink"/>
                </a:solidFill>
              </a:rPr>
              <a:t>As the Embodiment of God’s Perfect Love (John 13:34-35)</a:t>
            </a:r>
          </a:p>
          <a:p>
            <a:pPr lvl="1" eaLnBrk="1" hangingPunct="1">
              <a:spcBef>
                <a:spcPct val="50000"/>
              </a:spcBef>
              <a:buFontTx/>
              <a:buAutoNum type="arabicPeriod"/>
            </a:pPr>
            <a:r>
              <a:rPr lang="en-US" altLang="en-US" sz="2800" b="1">
                <a:solidFill>
                  <a:schemeClr val="folHlink"/>
                </a:solidFill>
              </a:rPr>
              <a:t>As the Redemptive Source of Transformative Power (Galatians 2:20-21)</a:t>
            </a:r>
          </a:p>
          <a:p>
            <a:pPr lvl="1" eaLnBrk="1" hangingPunct="1">
              <a:spcBef>
                <a:spcPct val="50000"/>
              </a:spcBef>
              <a:buFontTx/>
              <a:buAutoNum type="arabicPeriod"/>
            </a:pPr>
            <a:r>
              <a:rPr lang="en-US" altLang="en-US" sz="2800" b="1">
                <a:solidFill>
                  <a:schemeClr val="bg1"/>
                </a:solidFill>
              </a:rPr>
              <a:t>As the Goal of Christian Living          (Romans 8:29; Philippians 3:7-14)</a:t>
            </a:r>
            <a:endParaRPr lang="en-US" altLang="en-US" sz="28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8" name="Rectangle 4">
            <a:extLst>
              <a:ext uri="{FF2B5EF4-FFF2-40B4-BE49-F238E27FC236}">
                <a16:creationId xmlns:a16="http://schemas.microsoft.com/office/drawing/2014/main" id="{911EEADA-52B8-C843-B4FA-9E3A3EA93065}"/>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0485" name="Text Box 5">
            <a:extLst>
              <a:ext uri="{FF2B5EF4-FFF2-40B4-BE49-F238E27FC236}">
                <a16:creationId xmlns:a16="http://schemas.microsoft.com/office/drawing/2014/main" id="{BB281284-5AE1-E545-A929-7826A90FDBC7}"/>
              </a:ext>
            </a:extLst>
          </p:cNvPr>
          <p:cNvSpPr txBox="1">
            <a:spLocks noChangeArrowheads="1"/>
          </p:cNvSpPr>
          <p:nvPr/>
        </p:nvSpPr>
        <p:spPr bwMode="auto">
          <a:xfrm>
            <a:off x="152400" y="1600200"/>
            <a:ext cx="8763000" cy="1323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AutoNum type="alphaUcPeriod" startAt="3"/>
              <a:defRPr/>
            </a:pPr>
            <a:r>
              <a:rPr lang="en-US" sz="3200" b="1" i="1" dirty="0">
                <a:solidFill>
                  <a:schemeClr val="bg1"/>
                </a:solidFill>
              </a:rPr>
              <a:t>The Absolute Authority of Scripture</a:t>
            </a:r>
          </a:p>
          <a:p>
            <a:pPr marL="0" indent="0" eaLnBrk="1" hangingPunct="1">
              <a:spcBef>
                <a:spcPct val="50000"/>
              </a:spcBef>
              <a:defRPr/>
            </a:pPr>
            <a:r>
              <a:rPr lang="en-US" sz="3200" b="1" i="1" dirty="0">
                <a:solidFill>
                  <a:schemeClr val="bg1"/>
                </a:solidFill>
              </a:rPr>
              <a:t>    (2 Timothy 3:16-17)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2" name="Rectangle 4">
            <a:extLst>
              <a:ext uri="{FF2B5EF4-FFF2-40B4-BE49-F238E27FC236}">
                <a16:creationId xmlns:a16="http://schemas.microsoft.com/office/drawing/2014/main" id="{CE2E230D-C8A5-1E41-8D03-076F346E333B}"/>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21509" name="Text Box 5">
            <a:extLst>
              <a:ext uri="{FF2B5EF4-FFF2-40B4-BE49-F238E27FC236}">
                <a16:creationId xmlns:a16="http://schemas.microsoft.com/office/drawing/2014/main" id="{D5269EF5-F0AA-0A49-AE46-8BDA2CB97E76}"/>
              </a:ext>
            </a:extLst>
          </p:cNvPr>
          <p:cNvSpPr txBox="1">
            <a:spLocks noChangeArrowheads="1"/>
          </p:cNvSpPr>
          <p:nvPr/>
        </p:nvSpPr>
        <p:spPr bwMode="auto">
          <a:xfrm>
            <a:off x="152400" y="1600200"/>
            <a:ext cx="8763000" cy="2554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AutoNum type="alphaUcPeriod" startAt="3"/>
              <a:defRPr/>
            </a:pPr>
            <a:r>
              <a:rPr lang="en-US" sz="3200" b="1" i="1" dirty="0">
                <a:solidFill>
                  <a:schemeClr val="folHlink"/>
                </a:solidFill>
              </a:rPr>
              <a:t>The Absolute Authority of Scripture</a:t>
            </a:r>
          </a:p>
          <a:p>
            <a:pPr marL="0" indent="0" eaLnBrk="1" hangingPunct="1">
              <a:spcBef>
                <a:spcPct val="50000"/>
              </a:spcBef>
              <a:defRPr/>
            </a:pPr>
            <a:r>
              <a:rPr lang="en-US" sz="3200" b="1" i="1" dirty="0">
                <a:solidFill>
                  <a:schemeClr val="folHlink"/>
                </a:solidFill>
              </a:rPr>
              <a:t>    (2 Timothy 3:16-17)</a:t>
            </a:r>
          </a:p>
          <a:p>
            <a:pPr eaLnBrk="1" hangingPunct="1">
              <a:spcBef>
                <a:spcPct val="50000"/>
              </a:spcBef>
              <a:buFontTx/>
              <a:buAutoNum type="alphaUcPeriod" startAt="3"/>
              <a:defRPr/>
            </a:pPr>
            <a:r>
              <a:rPr lang="en-US" sz="3200" b="1" i="1" dirty="0">
                <a:solidFill>
                  <a:schemeClr val="bg1"/>
                </a:solidFill>
              </a:rPr>
              <a:t>The Recognition of Both Human Finitude and Sin (Ephesians 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6" name="Rectangle 4">
            <a:extLst>
              <a:ext uri="{FF2B5EF4-FFF2-40B4-BE49-F238E27FC236}">
                <a16:creationId xmlns:a16="http://schemas.microsoft.com/office/drawing/2014/main" id="{F9728BA5-8B95-3D47-A8CA-EC57C3893ACC}"/>
              </a:ext>
            </a:extLst>
          </p:cNvPr>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endParaRPr lang="en-US" sz="5000" dirty="0">
              <a:solidFill>
                <a:schemeClr val="bg1"/>
              </a:solidFill>
              <a:latin typeface="Arial" charset="0"/>
              <a:cs typeface="Arial" charset="0"/>
            </a:endParaRPr>
          </a:p>
        </p:txBody>
      </p:sp>
      <p:sp>
        <p:nvSpPr>
          <p:cNvPr id="30723" name="Text Box 5">
            <a:extLst>
              <a:ext uri="{FF2B5EF4-FFF2-40B4-BE49-F238E27FC236}">
                <a16:creationId xmlns:a16="http://schemas.microsoft.com/office/drawing/2014/main" id="{60078ABC-D6E4-AD4C-886B-0E8769700356}"/>
              </a:ext>
            </a:extLst>
          </p:cNvPr>
          <p:cNvSpPr txBox="1">
            <a:spLocks noChangeArrowheads="1"/>
          </p:cNvSpPr>
          <p:nvPr/>
        </p:nvSpPr>
        <p:spPr bwMode="auto">
          <a:xfrm>
            <a:off x="152400" y="1600200"/>
            <a:ext cx="8763000" cy="3786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AutoNum type="alphaUcPeriod" startAt="3"/>
              <a:defRPr/>
            </a:pPr>
            <a:r>
              <a:rPr lang="en-US" sz="3200" b="1" i="1" dirty="0">
                <a:solidFill>
                  <a:schemeClr val="folHlink"/>
                </a:solidFill>
              </a:rPr>
              <a:t>The Absolute Authority of Scripture</a:t>
            </a:r>
          </a:p>
          <a:p>
            <a:pPr marL="0" indent="0" eaLnBrk="1" hangingPunct="1">
              <a:spcBef>
                <a:spcPct val="50000"/>
              </a:spcBef>
              <a:defRPr/>
            </a:pPr>
            <a:r>
              <a:rPr lang="en-US" sz="3200" b="1" i="1" dirty="0">
                <a:solidFill>
                  <a:schemeClr val="folHlink"/>
                </a:solidFill>
              </a:rPr>
              <a:t>    (2 Timothy 3:16-17)</a:t>
            </a:r>
          </a:p>
          <a:p>
            <a:pPr eaLnBrk="1" hangingPunct="1">
              <a:spcBef>
                <a:spcPct val="50000"/>
              </a:spcBef>
              <a:buFontTx/>
              <a:buAutoNum type="alphaUcPeriod" startAt="3"/>
              <a:defRPr/>
            </a:pPr>
            <a:r>
              <a:rPr lang="en-US" sz="3200" b="1" i="1" dirty="0">
                <a:solidFill>
                  <a:schemeClr val="folHlink"/>
                </a:solidFill>
              </a:rPr>
              <a:t>The Recognition of Both Human Finitude and Sin (Ephesians 2:1)</a:t>
            </a:r>
          </a:p>
          <a:p>
            <a:pPr eaLnBrk="1" hangingPunct="1">
              <a:spcBef>
                <a:spcPct val="50000"/>
              </a:spcBef>
              <a:buFontTx/>
              <a:buAutoNum type="alphaUcPeriod" startAt="3"/>
              <a:defRPr/>
            </a:pPr>
            <a:r>
              <a:rPr lang="en-US" sz="3200" b="1" i="1" dirty="0">
                <a:solidFill>
                  <a:schemeClr val="bg1"/>
                </a:solidFill>
              </a:rPr>
              <a:t>Positive versus Merely Negative (Philippians 2:15-16)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descr="41dxmmnb5NL">
            <a:extLst>
              <a:ext uri="{FF2B5EF4-FFF2-40B4-BE49-F238E27FC236}">
                <a16:creationId xmlns:a16="http://schemas.microsoft.com/office/drawing/2014/main" id="{51A17C55-9EE5-4E4D-8284-060BDB414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38" name="Rectangle 2">
            <a:extLst>
              <a:ext uri="{FF2B5EF4-FFF2-40B4-BE49-F238E27FC236}">
                <a16:creationId xmlns:a16="http://schemas.microsoft.com/office/drawing/2014/main" id="{25FD9F42-9CE1-2F46-8D42-40C844161EA4}"/>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4100" name="Text Box 4">
            <a:extLst>
              <a:ext uri="{FF2B5EF4-FFF2-40B4-BE49-F238E27FC236}">
                <a16:creationId xmlns:a16="http://schemas.microsoft.com/office/drawing/2014/main" id="{0CC7DCD1-0503-A841-9447-1C52493D4BC2}"/>
              </a:ext>
            </a:extLst>
          </p:cNvPr>
          <p:cNvSpPr txBox="1">
            <a:spLocks noChangeArrowheads="1"/>
          </p:cNvSpPr>
          <p:nvPr/>
        </p:nvSpPr>
        <p:spPr bwMode="auto">
          <a:xfrm>
            <a:off x="762000" y="3276600"/>
            <a:ext cx="8077200" cy="5794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bg1"/>
                </a:solidFill>
              </a:rPr>
              <a:t>Everything is understood in context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700" name="Rectangle 4">
            <a:extLst>
              <a:ext uri="{FF2B5EF4-FFF2-40B4-BE49-F238E27FC236}">
                <a16:creationId xmlns:a16="http://schemas.microsoft.com/office/drawing/2014/main" id="{AA4CC8A2-5874-F04D-A71F-C05614A23679}"/>
              </a:ext>
            </a:extLst>
          </p:cNvPr>
          <p:cNvSpPr>
            <a:spLocks noChangeArrowheads="1"/>
          </p:cNvSpPr>
          <p:nvPr/>
        </p:nvSpPr>
        <p:spPr bwMode="auto">
          <a:xfrm>
            <a:off x="0" y="3048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IV. The Distinctive Nature of </a:t>
            </a:r>
            <a:r>
              <a:rPr lang="en-US" sz="5000" b="1" dirty="0">
                <a:solidFill>
                  <a:schemeClr val="bg1"/>
                </a:solidFill>
                <a:effectLst>
                  <a:outerShdw blurRad="38100" dist="38100" dir="2700000" algn="tl">
                    <a:srgbClr val="000000"/>
                  </a:outerShdw>
                </a:effectLst>
                <a:latin typeface="Arial" charset="0"/>
                <a:cs typeface="Arial" charset="0"/>
              </a:rPr>
              <a:t>Christian</a:t>
            </a:r>
            <a:r>
              <a:rPr lang="en-US" sz="5000" b="1" i="1" dirty="0">
                <a:solidFill>
                  <a:schemeClr val="bg1"/>
                </a:solidFill>
                <a:effectLst>
                  <a:outerShdw blurRad="38100" dist="38100" dir="2700000" algn="tl">
                    <a:srgbClr val="000000"/>
                  </a:outerShdw>
                </a:effectLst>
                <a:latin typeface="Arial" charset="0"/>
                <a:cs typeface="Arial" charset="0"/>
              </a:rPr>
              <a:t> Ethics</a:t>
            </a:r>
          </a:p>
        </p:txBody>
      </p:sp>
      <p:graphicFrame>
        <p:nvGraphicFramePr>
          <p:cNvPr id="925710" name="Group 14">
            <a:extLst>
              <a:ext uri="{FF2B5EF4-FFF2-40B4-BE49-F238E27FC236}">
                <a16:creationId xmlns:a16="http://schemas.microsoft.com/office/drawing/2014/main" id="{8D204BBD-056E-C548-A91B-E23BF622873E}"/>
              </a:ext>
            </a:extLst>
          </p:cNvPr>
          <p:cNvGraphicFramePr>
            <a:graphicFrameLocks noGrp="1"/>
          </p:cNvGraphicFramePr>
          <p:nvPr>
            <p:ph idx="1"/>
          </p:nvPr>
        </p:nvGraphicFramePr>
        <p:xfrm>
          <a:off x="0" y="2209800"/>
          <a:ext cx="9144000" cy="4479925"/>
        </p:xfrm>
        <a:graphic>
          <a:graphicData uri="http://schemas.openxmlformats.org/drawingml/2006/table">
            <a:tbl>
              <a:tblPr/>
              <a:tblGrid>
                <a:gridCol w="9144000">
                  <a:extLst>
                    <a:ext uri="{9D8B030D-6E8A-4147-A177-3AD203B41FA5}">
                      <a16:colId xmlns:a16="http://schemas.microsoft.com/office/drawing/2014/main" val="20000"/>
                    </a:ext>
                  </a:extLst>
                </a:gridCol>
              </a:tblGrid>
              <a:tr h="447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There is a story about a schoolboy who was asked what he thought God was like.  He replied that, as far as he could make out, God was “the sort of person who is always snooping round to see if anyone is enjoying himself and trying to stop it.”  And I’m afraid that is the sort of idea that the word Morality raises in a good many people’s minds: something that interferes, something that stops you having a good time.  In reality, moral rules are directions for running the human machine.  Every moral rule is there to prevent a breakdown, or a strain, or a friction, in the running of that machine.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 S. Lewis, </a:t>
                      </a:r>
                      <a:r>
                        <a:rPr kumimoji="0" lang="en-US" sz="20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Mere Christianity</a:t>
                      </a:r>
                      <a:r>
                        <a:rPr kumimoji="0" lang="en-US" sz="20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69</a:t>
                      </a:r>
                      <a:endParaRPr kumimoji="0" lang="en-US" sz="20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marT="45678" marB="4567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1753" name="Picture 11">
            <a:extLst>
              <a:ext uri="{FF2B5EF4-FFF2-40B4-BE49-F238E27FC236}">
                <a16:creationId xmlns:a16="http://schemas.microsoft.com/office/drawing/2014/main" id="{FBFDF398-FBCE-4945-9D85-043B0DC92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906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4" name="Rectangle 4">
            <a:extLst>
              <a:ext uri="{FF2B5EF4-FFF2-40B4-BE49-F238E27FC236}">
                <a16:creationId xmlns:a16="http://schemas.microsoft.com/office/drawing/2014/main" id="{C17F076B-2AF1-2741-86B4-A283AE1EFFEB}"/>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dirty="0">
                <a:solidFill>
                  <a:schemeClr val="tx2"/>
                </a:solidFill>
                <a:latin typeface="Arial" charset="0"/>
                <a:cs typeface="Arial" charset="0"/>
              </a:rPr>
              <a:t> </a:t>
            </a:r>
          </a:p>
        </p:txBody>
      </p:sp>
      <p:sp>
        <p:nvSpPr>
          <p:cNvPr id="32771" name="Text Box 5">
            <a:extLst>
              <a:ext uri="{FF2B5EF4-FFF2-40B4-BE49-F238E27FC236}">
                <a16:creationId xmlns:a16="http://schemas.microsoft.com/office/drawing/2014/main" id="{5B8C18C0-EA32-3541-B2EA-E17C6CCC4F2E}"/>
              </a:ext>
            </a:extLst>
          </p:cNvPr>
          <p:cNvSpPr txBox="1">
            <a:spLocks noChangeArrowheads="1"/>
          </p:cNvSpPr>
          <p:nvPr/>
        </p:nvSpPr>
        <p:spPr bwMode="auto">
          <a:xfrm>
            <a:off x="152400" y="2514600"/>
            <a:ext cx="8763000" cy="1647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bg1"/>
                </a:solidFill>
              </a:rPr>
              <a:t>The Importance of the Ethical Enterprise</a:t>
            </a:r>
          </a:p>
          <a:p>
            <a:pPr lvl="1" eaLnBrk="1" hangingPunct="1">
              <a:spcBef>
                <a:spcPct val="50000"/>
              </a:spcBef>
              <a:buFontTx/>
              <a:buAutoNum type="arabicPeriod"/>
            </a:pPr>
            <a:r>
              <a:rPr lang="en-US" altLang="en-US" sz="2800" b="1">
                <a:solidFill>
                  <a:schemeClr val="bg1"/>
                </a:solidFill>
              </a:rPr>
              <a:t>Everyone and every society must live by some code of ethics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8" name="Rectangle 4">
            <a:extLst>
              <a:ext uri="{FF2B5EF4-FFF2-40B4-BE49-F238E27FC236}">
                <a16:creationId xmlns:a16="http://schemas.microsoft.com/office/drawing/2014/main" id="{1A06F999-0EC4-D24B-A4E3-9070C42617F5}"/>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dirty="0">
                <a:solidFill>
                  <a:schemeClr val="tx2"/>
                </a:solidFill>
                <a:latin typeface="Arial" charset="0"/>
                <a:cs typeface="Arial" charset="0"/>
              </a:rPr>
              <a:t> </a:t>
            </a:r>
          </a:p>
        </p:txBody>
      </p:sp>
      <p:graphicFrame>
        <p:nvGraphicFramePr>
          <p:cNvPr id="927760" name="Group 16">
            <a:extLst>
              <a:ext uri="{FF2B5EF4-FFF2-40B4-BE49-F238E27FC236}">
                <a16:creationId xmlns:a16="http://schemas.microsoft.com/office/drawing/2014/main" id="{FADFFD83-E43C-D34E-AE5A-934207614692}"/>
              </a:ext>
            </a:extLst>
          </p:cNvPr>
          <p:cNvGraphicFramePr>
            <a:graphicFrameLocks noGrp="1"/>
          </p:cNvGraphicFramePr>
          <p:nvPr>
            <p:ph idx="1"/>
          </p:nvPr>
        </p:nvGraphicFramePr>
        <p:xfrm>
          <a:off x="533400" y="2819400"/>
          <a:ext cx="8153400" cy="1981200"/>
        </p:xfrm>
        <a:graphic>
          <a:graphicData uri="http://schemas.openxmlformats.org/drawingml/2006/table">
            <a:tbl>
              <a:tblPr/>
              <a:tblGrid>
                <a:gridCol w="8153400">
                  <a:extLst>
                    <a:ext uri="{9D8B030D-6E8A-4147-A177-3AD203B41FA5}">
                      <a16:colId xmlns:a16="http://schemas.microsoft.com/office/drawing/2014/main" val="20000"/>
                    </a:ext>
                  </a:extLst>
                </a:gridCol>
              </a:tblGrid>
              <a:tr h="198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charset="0"/>
                          <a:cs typeface="Arial" charset="0"/>
                        </a:rPr>
                        <a:t>    </a:t>
                      </a:r>
                      <a:r>
                        <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Human beings, all over the earth, have this curious idea that they ought to behave in a certain way, and cannot really get rid of 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 S. Lewis,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Mere Christianity</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21</a:t>
                      </a: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3801" name="Picture 11">
            <a:extLst>
              <a:ext uri="{FF2B5EF4-FFF2-40B4-BE49-F238E27FC236}">
                <a16:creationId xmlns:a16="http://schemas.microsoft.com/office/drawing/2014/main" id="{55413906-22DA-E348-B977-E0BAE60BA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38" y="4267200"/>
            <a:ext cx="2100262"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6" name="Rectangle 4">
            <a:extLst>
              <a:ext uri="{FF2B5EF4-FFF2-40B4-BE49-F238E27FC236}">
                <a16:creationId xmlns:a16="http://schemas.microsoft.com/office/drawing/2014/main" id="{6ECE6B25-9C6B-CF42-83F9-0F38572FEE4A}"/>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34819" name="Text Box 5">
            <a:extLst>
              <a:ext uri="{FF2B5EF4-FFF2-40B4-BE49-F238E27FC236}">
                <a16:creationId xmlns:a16="http://schemas.microsoft.com/office/drawing/2014/main" id="{831A1E75-5761-6148-BB78-F5A74D76D8F4}"/>
              </a:ext>
            </a:extLst>
          </p:cNvPr>
          <p:cNvSpPr txBox="1">
            <a:spLocks noChangeArrowheads="1"/>
          </p:cNvSpPr>
          <p:nvPr/>
        </p:nvSpPr>
        <p:spPr bwMode="auto">
          <a:xfrm>
            <a:off x="152400" y="2514600"/>
            <a:ext cx="8763000" cy="2501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bg1"/>
                </a:solidFill>
              </a:rPr>
              <a:t>The Importance of the Ethical Enterprise</a:t>
            </a:r>
          </a:p>
          <a:p>
            <a:pPr lvl="1" eaLnBrk="1" hangingPunct="1">
              <a:spcBef>
                <a:spcPct val="50000"/>
              </a:spcBef>
              <a:buFontTx/>
              <a:buAutoNum type="arabicPeriod" startAt="2"/>
            </a:pPr>
            <a:r>
              <a:rPr lang="en-US" altLang="en-US" sz="2800" b="1">
                <a:solidFill>
                  <a:schemeClr val="bg1"/>
                </a:solidFill>
              </a:rPr>
              <a:t>From a Christian perspective, unethical living compromises and limits our ability to think and act in ways that honor God (Romans 1:18-32)</a:t>
            </a:r>
            <a:endParaRPr lang="en-US" altLang="en-US" sz="280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0" name="Rectangle 4">
            <a:extLst>
              <a:ext uri="{FF2B5EF4-FFF2-40B4-BE49-F238E27FC236}">
                <a16:creationId xmlns:a16="http://schemas.microsoft.com/office/drawing/2014/main" id="{BE5734DF-5114-A74F-BAB8-FBCC5F50AF41}"/>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graphicFrame>
        <p:nvGraphicFramePr>
          <p:cNvPr id="930830" name="Group 14">
            <a:extLst>
              <a:ext uri="{FF2B5EF4-FFF2-40B4-BE49-F238E27FC236}">
                <a16:creationId xmlns:a16="http://schemas.microsoft.com/office/drawing/2014/main" id="{3192AD65-CDD4-DE4A-BEC1-9F8EB4218ECC}"/>
              </a:ext>
            </a:extLst>
          </p:cNvPr>
          <p:cNvGraphicFramePr>
            <a:graphicFrameLocks noGrp="1"/>
          </p:cNvGraphicFramePr>
          <p:nvPr>
            <p:ph idx="1"/>
          </p:nvPr>
        </p:nvGraphicFramePr>
        <p:xfrm>
          <a:off x="533400" y="2819400"/>
          <a:ext cx="8153400" cy="3382963"/>
        </p:xfrm>
        <a:graphic>
          <a:graphicData uri="http://schemas.openxmlformats.org/drawingml/2006/table">
            <a:tbl>
              <a:tblPr/>
              <a:tblGrid>
                <a:gridCol w="8153400">
                  <a:extLst>
                    <a:ext uri="{9D8B030D-6E8A-4147-A177-3AD203B41FA5}">
                      <a16:colId xmlns:a16="http://schemas.microsoft.com/office/drawing/2014/main" val="20000"/>
                    </a:ext>
                  </a:extLst>
                </a:gridCol>
              </a:tblGrid>
              <a:tr h="3382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Sin corrupts cognition, which leads to more sin, which brings about a further corruption of the mind and so on.  The overarching point [of Romans 1] is clear: immoral behavior undermines one’s ability to think straight, at least about certain issues.  From these passages, it appears the key subjects about which the depraved mind is blinded are God, ethics, and certain aspects of human nature.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James S. Spiegel, </a:t>
                      </a:r>
                      <a:r>
                        <a:rPr kumimoji="0" lang="en-US" sz="20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The Making of an Atheist</a:t>
                      </a:r>
                      <a:r>
                        <a:rPr kumimoji="0" lang="en-US" sz="20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54</a:t>
                      </a:r>
                      <a:endParaRPr kumimoji="0" lang="en-US" sz="20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marT="45692" marB="456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5849" name="Picture 11">
            <a:extLst>
              <a:ext uri="{FF2B5EF4-FFF2-40B4-BE49-F238E27FC236}">
                <a16:creationId xmlns:a16="http://schemas.microsoft.com/office/drawing/2014/main" id="{35B6C169-3105-7540-929E-F444D852E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88" y="5410200"/>
            <a:ext cx="9509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4" name="Rectangle 4">
            <a:extLst>
              <a:ext uri="{FF2B5EF4-FFF2-40B4-BE49-F238E27FC236}">
                <a16:creationId xmlns:a16="http://schemas.microsoft.com/office/drawing/2014/main" id="{132524D1-B9F4-C94C-A561-064A765B6E5E}"/>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36867" name="Text Box 5">
            <a:extLst>
              <a:ext uri="{FF2B5EF4-FFF2-40B4-BE49-F238E27FC236}">
                <a16:creationId xmlns:a16="http://schemas.microsoft.com/office/drawing/2014/main" id="{DCEF6674-1FEE-FB42-B6B6-8968F5D92F72}"/>
              </a:ext>
            </a:extLst>
          </p:cNvPr>
          <p:cNvSpPr txBox="1">
            <a:spLocks noChangeArrowheads="1"/>
          </p:cNvSpPr>
          <p:nvPr/>
        </p:nvSpPr>
        <p:spPr bwMode="auto">
          <a:xfrm>
            <a:off x="152400" y="2514600"/>
            <a:ext cx="8763000" cy="2501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bg1"/>
                </a:solidFill>
              </a:rPr>
              <a:t>The Importance of the Ethical Enterprise</a:t>
            </a:r>
          </a:p>
          <a:p>
            <a:pPr lvl="1" eaLnBrk="1" hangingPunct="1">
              <a:spcBef>
                <a:spcPct val="50000"/>
              </a:spcBef>
              <a:buFontTx/>
              <a:buAutoNum type="arabicPeriod" startAt="3"/>
            </a:pPr>
            <a:r>
              <a:rPr lang="en-US" altLang="en-US" sz="2800" b="1">
                <a:solidFill>
                  <a:schemeClr val="bg1"/>
                </a:solidFill>
              </a:rPr>
              <a:t>Ethics provide hope and direction for the good life in the midst of our aimless, despairing, and sin-damaged world        (John 10:10; 1 Peter 3:15)</a:t>
            </a:r>
            <a:endParaRPr lang="en-US" altLang="en-US" sz="280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8" name="Rectangle 4">
            <a:extLst>
              <a:ext uri="{FF2B5EF4-FFF2-40B4-BE49-F238E27FC236}">
                <a16:creationId xmlns:a16="http://schemas.microsoft.com/office/drawing/2014/main" id="{21D3807E-9A8E-A04A-93B0-E6E99A525635}"/>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graphicFrame>
        <p:nvGraphicFramePr>
          <p:cNvPr id="932876" name="Group 12">
            <a:extLst>
              <a:ext uri="{FF2B5EF4-FFF2-40B4-BE49-F238E27FC236}">
                <a16:creationId xmlns:a16="http://schemas.microsoft.com/office/drawing/2014/main" id="{31F579FC-E6DF-874A-A451-8E9E7FF6B533}"/>
              </a:ext>
            </a:extLst>
          </p:cNvPr>
          <p:cNvGraphicFramePr>
            <a:graphicFrameLocks noGrp="1"/>
          </p:cNvGraphicFramePr>
          <p:nvPr>
            <p:ph idx="1"/>
          </p:nvPr>
        </p:nvGraphicFramePr>
        <p:xfrm>
          <a:off x="533400" y="2819400"/>
          <a:ext cx="8153400" cy="3090863"/>
        </p:xfrm>
        <a:graphic>
          <a:graphicData uri="http://schemas.openxmlformats.org/drawingml/2006/table">
            <a:tbl>
              <a:tblPr/>
              <a:tblGrid>
                <a:gridCol w="8153400">
                  <a:extLst>
                    <a:ext uri="{9D8B030D-6E8A-4147-A177-3AD203B41FA5}">
                      <a16:colId xmlns:a16="http://schemas.microsoft.com/office/drawing/2014/main" val="20000"/>
                    </a:ext>
                  </a:extLst>
                </a:gridCol>
              </a:tblGrid>
              <a:tr h="309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Such is the tragi-comedy of our situation—we continue to </a:t>
                      </a:r>
                      <a:r>
                        <a:rPr kumimoji="0" lang="en-US" sz="2800" b="1" i="0" u="none" strike="noStrike" cap="none" normalizeH="0" baseline="0" dirty="0" err="1">
                          <a:ln>
                            <a:noFill/>
                          </a:ln>
                          <a:solidFill>
                            <a:srgbClr val="FFFF00"/>
                          </a:solidFill>
                          <a:effectLst>
                            <a:outerShdw blurRad="38100" dist="38100" dir="2700000" algn="tl">
                              <a:srgbClr val="000000">
                                <a:alpha val="43137"/>
                              </a:srgbClr>
                            </a:outerShdw>
                          </a:effectLst>
                          <a:latin typeface="Arial" charset="0"/>
                          <a:cs typeface="Arial" charset="0"/>
                        </a:rPr>
                        <a:t>clamour</a:t>
                      </a:r>
                      <a:r>
                        <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for those very qualities we are rendering impossible. . . .  We laugh at </a:t>
                      </a:r>
                      <a:r>
                        <a:rPr kumimoji="0" lang="en-US" sz="2800" b="1" i="0" u="none" strike="noStrike" cap="none" normalizeH="0" baseline="0" dirty="0" err="1">
                          <a:ln>
                            <a:noFill/>
                          </a:ln>
                          <a:solidFill>
                            <a:srgbClr val="FFFF00"/>
                          </a:solidFill>
                          <a:effectLst>
                            <a:outerShdw blurRad="38100" dist="38100" dir="2700000" algn="tl">
                              <a:srgbClr val="000000">
                                <a:alpha val="43137"/>
                              </a:srgbClr>
                            </a:outerShdw>
                          </a:effectLst>
                          <a:latin typeface="Arial" charset="0"/>
                          <a:cs typeface="Arial" charset="0"/>
                        </a:rPr>
                        <a:t>honour</a:t>
                      </a:r>
                      <a:r>
                        <a:rPr kumimoji="0" lang="en-US" sz="28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and are shocked to find traitors in our midst.  We castrate and bid the geldings be fruitful.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 S. Lewis,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The Abolition of Man</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35</a:t>
                      </a:r>
                      <a:endParaRPr kumimoji="0" lang="en-US" sz="24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7897" name="Picture 11">
            <a:extLst>
              <a:ext uri="{FF2B5EF4-FFF2-40B4-BE49-F238E27FC236}">
                <a16:creationId xmlns:a16="http://schemas.microsoft.com/office/drawing/2014/main" id="{4ECD3566-693A-034D-8E37-5ABE95BE9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950" y="5105400"/>
            <a:ext cx="14160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2" name="Rectangle 4">
            <a:extLst>
              <a:ext uri="{FF2B5EF4-FFF2-40B4-BE49-F238E27FC236}">
                <a16:creationId xmlns:a16="http://schemas.microsoft.com/office/drawing/2014/main" id="{7ED51F23-5E22-F440-8948-98A6A03BAC05}"/>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38915" name="Text Box 5">
            <a:extLst>
              <a:ext uri="{FF2B5EF4-FFF2-40B4-BE49-F238E27FC236}">
                <a16:creationId xmlns:a16="http://schemas.microsoft.com/office/drawing/2014/main" id="{656C3EE7-CAB5-0148-8050-554D46A1A32F}"/>
              </a:ext>
            </a:extLst>
          </p:cNvPr>
          <p:cNvSpPr txBox="1">
            <a:spLocks noChangeArrowheads="1"/>
          </p:cNvSpPr>
          <p:nvPr/>
        </p:nvSpPr>
        <p:spPr bwMode="auto">
          <a:xfrm>
            <a:off x="152400" y="2514600"/>
            <a:ext cx="8763000" cy="1768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a:pPr>
            <a:r>
              <a:rPr lang="en-US" altLang="en-US" sz="2800" b="1">
                <a:solidFill>
                  <a:schemeClr val="bg1"/>
                </a:solidFill>
              </a:rPr>
              <a:t>The Problem of Corruption</a:t>
            </a:r>
          </a:p>
          <a:p>
            <a:pPr lvl="2" eaLnBrk="1" hangingPunct="1">
              <a:spcBef>
                <a:spcPct val="50000"/>
              </a:spcBef>
              <a:buFontTx/>
              <a:buAutoNum type="alphaLcPeriod"/>
            </a:pPr>
            <a:r>
              <a:rPr lang="en-US" altLang="en-US" b="1">
                <a:solidFill>
                  <a:schemeClr val="bg1"/>
                </a:solidFill>
              </a:rPr>
              <a:t>The Corruption of Human Sin (Romans 1:18-32)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6" name="Rectangle 4">
            <a:extLst>
              <a:ext uri="{FF2B5EF4-FFF2-40B4-BE49-F238E27FC236}">
                <a16:creationId xmlns:a16="http://schemas.microsoft.com/office/drawing/2014/main" id="{1BEBF748-7E20-A742-AEAA-7739106A62F8}"/>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39939" name="Text Box 5">
            <a:extLst>
              <a:ext uri="{FF2B5EF4-FFF2-40B4-BE49-F238E27FC236}">
                <a16:creationId xmlns:a16="http://schemas.microsoft.com/office/drawing/2014/main" id="{BC1315CF-F1A6-2846-AEEF-56DFD60B0BC7}"/>
              </a:ext>
            </a:extLst>
          </p:cNvPr>
          <p:cNvSpPr txBox="1">
            <a:spLocks noChangeArrowheads="1"/>
          </p:cNvSpPr>
          <p:nvPr/>
        </p:nvSpPr>
        <p:spPr bwMode="auto">
          <a:xfrm>
            <a:off x="152400" y="2514600"/>
            <a:ext cx="8763000" cy="2338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a:pPr>
            <a:r>
              <a:rPr lang="en-US" altLang="en-US" sz="2800" b="1">
                <a:solidFill>
                  <a:schemeClr val="bg1"/>
                </a:solidFill>
              </a:rPr>
              <a:t>The Problem of Corruption</a:t>
            </a:r>
          </a:p>
          <a:p>
            <a:pPr lvl="2" eaLnBrk="1" hangingPunct="1">
              <a:spcBef>
                <a:spcPct val="50000"/>
              </a:spcBef>
              <a:buFontTx/>
              <a:buAutoNum type="alphaLcPeriod"/>
            </a:pPr>
            <a:r>
              <a:rPr lang="en-US" altLang="en-US" b="1">
                <a:solidFill>
                  <a:schemeClr val="folHlink"/>
                </a:solidFill>
              </a:rPr>
              <a:t>The Corruption of Human Sin (Romans 1:18-32)</a:t>
            </a:r>
          </a:p>
          <a:p>
            <a:pPr lvl="2" eaLnBrk="1" hangingPunct="1">
              <a:spcBef>
                <a:spcPct val="50000"/>
              </a:spcBef>
              <a:buFontTx/>
              <a:buAutoNum type="alphaLcPeriod"/>
            </a:pPr>
            <a:r>
              <a:rPr lang="en-US" altLang="en-US" b="1">
                <a:solidFill>
                  <a:schemeClr val="bg1"/>
                </a:solidFill>
              </a:rPr>
              <a:t>The Corruption of the World (1 John 2:15-17)</a:t>
            </a:r>
            <a:endParaRPr lang="en-US" altLang="en-US">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0" name="Rectangle 4">
            <a:extLst>
              <a:ext uri="{FF2B5EF4-FFF2-40B4-BE49-F238E27FC236}">
                <a16:creationId xmlns:a16="http://schemas.microsoft.com/office/drawing/2014/main" id="{E93E0924-F709-494B-A0F0-3120E88FCD6E}"/>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40963" name="Text Box 5">
            <a:extLst>
              <a:ext uri="{FF2B5EF4-FFF2-40B4-BE49-F238E27FC236}">
                <a16:creationId xmlns:a16="http://schemas.microsoft.com/office/drawing/2014/main" id="{8838980D-2DD4-A64A-BEA6-FA96B24F8BBA}"/>
              </a:ext>
            </a:extLst>
          </p:cNvPr>
          <p:cNvSpPr txBox="1">
            <a:spLocks noChangeArrowheads="1"/>
          </p:cNvSpPr>
          <p:nvPr/>
        </p:nvSpPr>
        <p:spPr bwMode="auto">
          <a:xfrm>
            <a:off x="152400" y="2514600"/>
            <a:ext cx="8763000" cy="3262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a:pPr>
            <a:r>
              <a:rPr lang="en-US" altLang="en-US" sz="2800" b="1">
                <a:solidFill>
                  <a:schemeClr val="bg1"/>
                </a:solidFill>
              </a:rPr>
              <a:t>The Problem of Corruption</a:t>
            </a:r>
          </a:p>
          <a:p>
            <a:pPr lvl="2" eaLnBrk="1" hangingPunct="1">
              <a:spcBef>
                <a:spcPct val="50000"/>
              </a:spcBef>
              <a:buFontTx/>
              <a:buAutoNum type="alphaLcPeriod"/>
            </a:pPr>
            <a:r>
              <a:rPr lang="en-US" altLang="en-US" b="1">
                <a:solidFill>
                  <a:schemeClr val="folHlink"/>
                </a:solidFill>
              </a:rPr>
              <a:t>The Corruption of Human Sin (Romans 1:18-32)</a:t>
            </a:r>
          </a:p>
          <a:p>
            <a:pPr lvl="2" eaLnBrk="1" hangingPunct="1">
              <a:spcBef>
                <a:spcPct val="50000"/>
              </a:spcBef>
              <a:buFontTx/>
              <a:buAutoNum type="alphaLcPeriod"/>
            </a:pPr>
            <a:r>
              <a:rPr lang="en-US" altLang="en-US" b="1">
                <a:solidFill>
                  <a:schemeClr val="folHlink"/>
                </a:solidFill>
              </a:rPr>
              <a:t>The Corruption of the World (1 John 2:15-17)</a:t>
            </a:r>
          </a:p>
          <a:p>
            <a:pPr lvl="2" eaLnBrk="1" hangingPunct="1">
              <a:spcBef>
                <a:spcPct val="50000"/>
              </a:spcBef>
              <a:buFontTx/>
              <a:buAutoNum type="alphaLcPeriod"/>
            </a:pPr>
            <a:r>
              <a:rPr lang="en-US" altLang="en-US" b="1">
                <a:solidFill>
                  <a:schemeClr val="bg1"/>
                </a:solidFill>
              </a:rPr>
              <a:t>The Corruption of the Devil                                    (2 Corinthians 4:3-4, 11:3)</a:t>
            </a:r>
            <a:endParaRPr lang="en-US"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a:extLst>
              <a:ext uri="{FF2B5EF4-FFF2-40B4-BE49-F238E27FC236}">
                <a16:creationId xmlns:a16="http://schemas.microsoft.com/office/drawing/2014/main" id="{53F09A17-9441-FA4A-8CFD-443D2E7E144B}"/>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5123" name="Text Box 3">
            <a:extLst>
              <a:ext uri="{FF2B5EF4-FFF2-40B4-BE49-F238E27FC236}">
                <a16:creationId xmlns:a16="http://schemas.microsoft.com/office/drawing/2014/main" id="{82F0E317-5BFA-294A-891A-1EC1EC155A17}"/>
              </a:ext>
            </a:extLst>
          </p:cNvPr>
          <p:cNvSpPr txBox="1">
            <a:spLocks noChangeArrowheads="1"/>
          </p:cNvSpPr>
          <p:nvPr/>
        </p:nvSpPr>
        <p:spPr bwMode="auto">
          <a:xfrm>
            <a:off x="762000" y="3276600"/>
            <a:ext cx="8077200"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folHlink"/>
                </a:solidFill>
              </a:rPr>
              <a:t>Everything is understood in context</a:t>
            </a:r>
          </a:p>
          <a:p>
            <a:pPr eaLnBrk="1" hangingPunct="1">
              <a:spcBef>
                <a:spcPct val="50000"/>
              </a:spcBef>
              <a:buFontTx/>
              <a:buAutoNum type="alphaUcPeriod"/>
            </a:pPr>
            <a:r>
              <a:rPr lang="en-US" altLang="en-US" sz="3200" b="1" i="1">
                <a:solidFill>
                  <a:schemeClr val="bg1"/>
                </a:solidFill>
              </a:rPr>
              <a:t>Values exist in hierarchy</a:t>
            </a:r>
          </a:p>
        </p:txBody>
      </p:sp>
      <p:pic>
        <p:nvPicPr>
          <p:cNvPr id="5124" name="Picture 4" descr="41dxmmnb5NL">
            <a:extLst>
              <a:ext uri="{FF2B5EF4-FFF2-40B4-BE49-F238E27FC236}">
                <a16:creationId xmlns:a16="http://schemas.microsoft.com/office/drawing/2014/main" id="{14249D27-1FB9-2442-98FD-052F091C0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4" name="Rectangle 4">
            <a:extLst>
              <a:ext uri="{FF2B5EF4-FFF2-40B4-BE49-F238E27FC236}">
                <a16:creationId xmlns:a16="http://schemas.microsoft.com/office/drawing/2014/main" id="{E33826F3-A938-5D4F-9A33-1788556369B3}"/>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41987" name="Text Box 5">
            <a:extLst>
              <a:ext uri="{FF2B5EF4-FFF2-40B4-BE49-F238E27FC236}">
                <a16:creationId xmlns:a16="http://schemas.microsoft.com/office/drawing/2014/main" id="{A9D01729-62BB-E34F-8AAC-E70020EB4CE1}"/>
              </a:ext>
            </a:extLst>
          </p:cNvPr>
          <p:cNvSpPr txBox="1">
            <a:spLocks noChangeArrowheads="1"/>
          </p:cNvSpPr>
          <p:nvPr/>
        </p:nvSpPr>
        <p:spPr bwMode="auto">
          <a:xfrm>
            <a:off x="152400" y="2514600"/>
            <a:ext cx="8763000" cy="2133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startAt="2"/>
            </a:pPr>
            <a:r>
              <a:rPr lang="en-US" altLang="en-US" sz="2800" b="1">
                <a:solidFill>
                  <a:schemeClr val="bg1"/>
                </a:solidFill>
              </a:rPr>
              <a:t>The Problem of Complexity</a:t>
            </a:r>
          </a:p>
          <a:p>
            <a:pPr lvl="2" eaLnBrk="1" hangingPunct="1">
              <a:spcBef>
                <a:spcPct val="50000"/>
              </a:spcBef>
              <a:buFontTx/>
              <a:buAutoNum type="alphaLcPeriod"/>
            </a:pPr>
            <a:r>
              <a:rPr lang="en-US" altLang="en-US" b="1">
                <a:solidFill>
                  <a:schemeClr val="bg1"/>
                </a:solidFill>
              </a:rPr>
              <a:t>Some contemporary ethical problems are not directly addressed in scripture</a:t>
            </a:r>
            <a:endParaRPr lang="en-US" altLang="en-US">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8" name="Rectangle 4">
            <a:extLst>
              <a:ext uri="{FF2B5EF4-FFF2-40B4-BE49-F238E27FC236}">
                <a16:creationId xmlns:a16="http://schemas.microsoft.com/office/drawing/2014/main" id="{05E1F814-98F2-3E46-91C5-A57BF7C1FAB0}"/>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43011" name="Text Box 5">
            <a:extLst>
              <a:ext uri="{FF2B5EF4-FFF2-40B4-BE49-F238E27FC236}">
                <a16:creationId xmlns:a16="http://schemas.microsoft.com/office/drawing/2014/main" id="{0C4B49CA-3A88-9C48-999A-B9109070A2BF}"/>
              </a:ext>
            </a:extLst>
          </p:cNvPr>
          <p:cNvSpPr txBox="1">
            <a:spLocks noChangeArrowheads="1"/>
          </p:cNvSpPr>
          <p:nvPr/>
        </p:nvSpPr>
        <p:spPr bwMode="auto">
          <a:xfrm>
            <a:off x="152400" y="2514600"/>
            <a:ext cx="8763000" cy="3078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startAt="2"/>
            </a:pPr>
            <a:r>
              <a:rPr lang="en-US" altLang="en-US" sz="2800" b="1">
                <a:solidFill>
                  <a:schemeClr val="bg1"/>
                </a:solidFill>
              </a:rPr>
              <a:t>The Problem of Complexity</a:t>
            </a:r>
          </a:p>
          <a:p>
            <a:pPr lvl="2" eaLnBrk="1" hangingPunct="1">
              <a:spcBef>
                <a:spcPct val="50000"/>
              </a:spcBef>
              <a:buFontTx/>
              <a:buAutoNum type="alphaLcPeriod"/>
            </a:pPr>
            <a:r>
              <a:rPr lang="en-US" altLang="en-US" b="1">
                <a:solidFill>
                  <a:schemeClr val="folHlink"/>
                </a:solidFill>
              </a:rPr>
              <a:t>Some contemporary ethical problems are not directly addressed in scripture</a:t>
            </a:r>
          </a:p>
          <a:p>
            <a:pPr lvl="2" eaLnBrk="1" hangingPunct="1">
              <a:spcBef>
                <a:spcPct val="50000"/>
              </a:spcBef>
              <a:buFontTx/>
              <a:buAutoNum type="alphaLcPeriod"/>
            </a:pPr>
            <a:r>
              <a:rPr lang="en-US" altLang="en-US" b="1">
                <a:solidFill>
                  <a:schemeClr val="bg1"/>
                </a:solidFill>
              </a:rPr>
              <a:t>In some ethical situations, there appear to be competing ethical values</a:t>
            </a:r>
            <a:endParaRPr lang="en-US" altLang="en-US">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2" name="Rectangle 4">
            <a:extLst>
              <a:ext uri="{FF2B5EF4-FFF2-40B4-BE49-F238E27FC236}">
                <a16:creationId xmlns:a16="http://schemas.microsoft.com/office/drawing/2014/main" id="{61463362-279E-714E-82CB-B4329FDFDD97}"/>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44035" name="Text Box 5">
            <a:extLst>
              <a:ext uri="{FF2B5EF4-FFF2-40B4-BE49-F238E27FC236}">
                <a16:creationId xmlns:a16="http://schemas.microsoft.com/office/drawing/2014/main" id="{2D109A34-8FB1-354D-B6F7-B08413BD8811}"/>
              </a:ext>
            </a:extLst>
          </p:cNvPr>
          <p:cNvSpPr txBox="1">
            <a:spLocks noChangeArrowheads="1"/>
          </p:cNvSpPr>
          <p:nvPr/>
        </p:nvSpPr>
        <p:spPr bwMode="auto">
          <a:xfrm>
            <a:off x="152400" y="2514600"/>
            <a:ext cx="8763000" cy="4000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startAt="2"/>
            </a:pPr>
            <a:r>
              <a:rPr lang="en-US" altLang="en-US" sz="2800" b="1">
                <a:solidFill>
                  <a:schemeClr val="bg1"/>
                </a:solidFill>
              </a:rPr>
              <a:t>The Problem of Complexity</a:t>
            </a:r>
          </a:p>
          <a:p>
            <a:pPr lvl="2" eaLnBrk="1" hangingPunct="1">
              <a:spcBef>
                <a:spcPct val="50000"/>
              </a:spcBef>
              <a:buFontTx/>
              <a:buAutoNum type="alphaLcPeriod"/>
            </a:pPr>
            <a:r>
              <a:rPr lang="en-US" altLang="en-US" b="1">
                <a:solidFill>
                  <a:schemeClr val="folHlink"/>
                </a:solidFill>
              </a:rPr>
              <a:t>Some contemporary ethical problems are not directly addressed in scripture</a:t>
            </a:r>
          </a:p>
          <a:p>
            <a:pPr lvl="2" eaLnBrk="1" hangingPunct="1">
              <a:spcBef>
                <a:spcPct val="50000"/>
              </a:spcBef>
              <a:buFontTx/>
              <a:buAutoNum type="alphaLcPeriod"/>
            </a:pPr>
            <a:r>
              <a:rPr lang="en-US" altLang="en-US" b="1">
                <a:solidFill>
                  <a:schemeClr val="folHlink"/>
                </a:solidFill>
              </a:rPr>
              <a:t>In some ethical situations, there appear to be competing ethical values</a:t>
            </a:r>
          </a:p>
          <a:p>
            <a:pPr lvl="2" eaLnBrk="1" hangingPunct="1">
              <a:spcBef>
                <a:spcPct val="50000"/>
              </a:spcBef>
              <a:buFontTx/>
              <a:buAutoNum type="alphaLcPeriod"/>
            </a:pPr>
            <a:r>
              <a:rPr lang="en-US" altLang="en-US" b="1">
                <a:solidFill>
                  <a:schemeClr val="bg1"/>
                </a:solidFill>
              </a:rPr>
              <a:t>In some ethical situations, there appear to be competing ethical responsibilities</a:t>
            </a:r>
            <a:endParaRPr lang="en-US" altLang="en-US">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6" name="Rectangle 4">
            <a:extLst>
              <a:ext uri="{FF2B5EF4-FFF2-40B4-BE49-F238E27FC236}">
                <a16:creationId xmlns:a16="http://schemas.microsoft.com/office/drawing/2014/main" id="{D4079A54-D94D-0F45-807C-1A60C7C25D71}"/>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45059" name="Text Box 5">
            <a:extLst>
              <a:ext uri="{FF2B5EF4-FFF2-40B4-BE49-F238E27FC236}">
                <a16:creationId xmlns:a16="http://schemas.microsoft.com/office/drawing/2014/main" id="{243D9E6D-67E5-AD45-A1B2-912DEE89BA75}"/>
              </a:ext>
            </a:extLst>
          </p:cNvPr>
          <p:cNvSpPr txBox="1">
            <a:spLocks noChangeArrowheads="1"/>
          </p:cNvSpPr>
          <p:nvPr/>
        </p:nvSpPr>
        <p:spPr bwMode="auto">
          <a:xfrm>
            <a:off x="152400" y="2514600"/>
            <a:ext cx="8763000" cy="2892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startAt="2"/>
            </a:pPr>
            <a:r>
              <a:rPr lang="en-US" altLang="en-US" sz="2800" b="1">
                <a:solidFill>
                  <a:schemeClr val="bg1"/>
                </a:solidFill>
              </a:rPr>
              <a:t>The Problem of Complexity</a:t>
            </a:r>
          </a:p>
          <a:p>
            <a:pPr lvl="2" eaLnBrk="1" hangingPunct="1">
              <a:spcBef>
                <a:spcPct val="50000"/>
              </a:spcBef>
              <a:buFontTx/>
              <a:buAutoNum type="alphaLcPeriod" startAt="4"/>
            </a:pPr>
            <a:r>
              <a:rPr lang="en-US" altLang="en-US" b="1">
                <a:solidFill>
                  <a:schemeClr val="bg1"/>
                </a:solidFill>
              </a:rPr>
              <a:t>Our human finitude limits our ability to know all the pertinent factors in making the right ethical decision, especially in large and complex systems</a:t>
            </a:r>
            <a:endParaRPr lang="en-US" altLang="en-US">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60" name="Rectangle 4">
            <a:extLst>
              <a:ext uri="{FF2B5EF4-FFF2-40B4-BE49-F238E27FC236}">
                <a16:creationId xmlns:a16="http://schemas.microsoft.com/office/drawing/2014/main" id="{E0D912D3-050B-B14A-9DE5-CC2A9DD2CFD7}"/>
              </a:ext>
            </a:extLst>
          </p:cNvPr>
          <p:cNvSpPr>
            <a:spLocks noChangeArrowheads="1"/>
          </p:cNvSpPr>
          <p:nvPr/>
        </p:nvSpPr>
        <p:spPr bwMode="auto">
          <a:xfrm>
            <a:off x="-228600" y="0"/>
            <a:ext cx="9601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V. The Importance and Difficulty of The Ethical Enterprise</a:t>
            </a:r>
            <a:r>
              <a:rPr lang="en-US" sz="4400">
                <a:solidFill>
                  <a:schemeClr val="tx2"/>
                </a:solidFill>
                <a:latin typeface="Arial" charset="0"/>
                <a:cs typeface="Arial" charset="0"/>
              </a:rPr>
              <a:t> </a:t>
            </a:r>
          </a:p>
        </p:txBody>
      </p:sp>
      <p:sp>
        <p:nvSpPr>
          <p:cNvPr id="46083" name="Text Box 5">
            <a:extLst>
              <a:ext uri="{FF2B5EF4-FFF2-40B4-BE49-F238E27FC236}">
                <a16:creationId xmlns:a16="http://schemas.microsoft.com/office/drawing/2014/main" id="{5C54860B-30B4-C443-8F9B-EB59B14866EE}"/>
              </a:ext>
            </a:extLst>
          </p:cNvPr>
          <p:cNvSpPr txBox="1">
            <a:spLocks noChangeArrowheads="1"/>
          </p:cNvSpPr>
          <p:nvPr/>
        </p:nvSpPr>
        <p:spPr bwMode="auto">
          <a:xfrm>
            <a:off x="152400" y="2514600"/>
            <a:ext cx="8763000" cy="4186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371600" indent="-4572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2"/>
            </a:pPr>
            <a:r>
              <a:rPr lang="en-US" altLang="en-US" sz="3200" b="1" i="1">
                <a:solidFill>
                  <a:schemeClr val="bg1"/>
                </a:solidFill>
              </a:rPr>
              <a:t>The Difficulty of the Ethical Enterprise</a:t>
            </a:r>
          </a:p>
          <a:p>
            <a:pPr lvl="1" eaLnBrk="1" hangingPunct="1">
              <a:spcBef>
                <a:spcPct val="50000"/>
              </a:spcBef>
              <a:buFontTx/>
              <a:buAutoNum type="arabicPeriod" startAt="2"/>
            </a:pPr>
            <a:r>
              <a:rPr lang="en-US" altLang="en-US" sz="2800" b="1">
                <a:solidFill>
                  <a:schemeClr val="bg1"/>
                </a:solidFill>
              </a:rPr>
              <a:t>The Problem of Complexity</a:t>
            </a:r>
          </a:p>
          <a:p>
            <a:pPr lvl="2" eaLnBrk="1" hangingPunct="1">
              <a:spcBef>
                <a:spcPct val="50000"/>
              </a:spcBef>
              <a:buFontTx/>
              <a:buAutoNum type="alphaLcPeriod" startAt="4"/>
            </a:pPr>
            <a:r>
              <a:rPr lang="en-US" altLang="en-US" b="1">
                <a:solidFill>
                  <a:schemeClr val="folHlink"/>
                </a:solidFill>
              </a:rPr>
              <a:t>Our human finitude limits our ability to know all the pertinent factors in making the right ethical decision, especially in large and complex systems</a:t>
            </a:r>
          </a:p>
          <a:p>
            <a:pPr lvl="2" eaLnBrk="1" hangingPunct="1">
              <a:spcBef>
                <a:spcPct val="50000"/>
              </a:spcBef>
              <a:buFontTx/>
              <a:buAutoNum type="alphaLcPeriod" startAt="4"/>
            </a:pPr>
            <a:r>
              <a:rPr lang="en-US" altLang="en-US" b="1">
                <a:solidFill>
                  <a:schemeClr val="bg1"/>
                </a:solidFill>
              </a:rPr>
              <a:t>There is always a concrete cultural component (i.e., a </a:t>
            </a:r>
            <a:r>
              <a:rPr lang="en-US" altLang="en-US" b="1" i="1">
                <a:solidFill>
                  <a:schemeClr val="bg1"/>
                </a:solidFill>
              </a:rPr>
              <a:t>context</a:t>
            </a:r>
            <a:r>
              <a:rPr lang="en-US" altLang="en-US" b="1">
                <a:solidFill>
                  <a:schemeClr val="bg1"/>
                </a:solidFill>
              </a:rPr>
              <a:t>) that both complicates as well as confers important resources for ethical living</a:t>
            </a:r>
            <a:endParaRPr lang="en-US" altLang="en-US">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C5E766D2-E775-FC42-8969-50A8B8B4A7A4}"/>
              </a:ext>
            </a:extLst>
          </p:cNvPr>
          <p:cNvSpPr>
            <a:spLocks noChangeArrowheads="1"/>
          </p:cNvSpPr>
          <p:nvPr/>
        </p:nvSpPr>
        <p:spPr bwMode="auto">
          <a:xfrm>
            <a:off x="-25400" y="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800" b="1" dirty="0">
                <a:solidFill>
                  <a:schemeClr val="bg1"/>
                </a:solidFill>
                <a:effectLst>
                  <a:outerShdw blurRad="38100" dist="38100" dir="2700000" algn="tl">
                    <a:srgbClr val="000000"/>
                  </a:outerShdw>
                </a:effectLst>
                <a:latin typeface="Arial" charset="0"/>
                <a:cs typeface="Arial" charset="0"/>
              </a:rPr>
              <a:t>VI. </a:t>
            </a:r>
            <a:r>
              <a:rPr lang="en-US" sz="4800" b="1" u="sng" dirty="0">
                <a:solidFill>
                  <a:schemeClr val="bg1"/>
                </a:solidFill>
                <a:effectLst>
                  <a:outerShdw blurRad="38100" dist="38100" dir="2700000" algn="tl">
                    <a:srgbClr val="000000"/>
                  </a:outerShdw>
                </a:effectLst>
                <a:latin typeface="Arial" charset="0"/>
                <a:cs typeface="Arial" charset="0"/>
              </a:rPr>
              <a:t>Conclusion</a:t>
            </a:r>
            <a:r>
              <a:rPr lang="en-US" sz="4800" b="1" dirty="0">
                <a:solidFill>
                  <a:schemeClr val="bg1"/>
                </a:solidFill>
                <a:effectLst>
                  <a:outerShdw blurRad="38100" dist="38100" dir="2700000" algn="tl">
                    <a:srgbClr val="000000"/>
                  </a:outerShdw>
                </a:effectLst>
                <a:latin typeface="Arial" charset="0"/>
                <a:cs typeface="Arial" charset="0"/>
              </a:rPr>
              <a:t>:</a:t>
            </a:r>
            <a:br>
              <a:rPr lang="en-US" sz="4800" b="1" dirty="0">
                <a:solidFill>
                  <a:schemeClr val="bg1"/>
                </a:solidFill>
                <a:effectLst>
                  <a:outerShdw blurRad="38100" dist="38100" dir="2700000" algn="tl">
                    <a:srgbClr val="000000"/>
                  </a:outerShdw>
                </a:effectLst>
                <a:latin typeface="Arial" charset="0"/>
                <a:cs typeface="Arial" charset="0"/>
              </a:rPr>
            </a:br>
            <a:r>
              <a:rPr lang="en-US" sz="4800" b="1" dirty="0">
                <a:solidFill>
                  <a:schemeClr val="bg1"/>
                </a:solidFill>
                <a:effectLst>
                  <a:outerShdw blurRad="38100" dist="38100" dir="2700000" algn="tl">
                    <a:srgbClr val="000000"/>
                  </a:outerShdw>
                </a:effectLst>
                <a:latin typeface="Arial" charset="0"/>
                <a:cs typeface="Arial" charset="0"/>
              </a:rPr>
              <a:t>The Perennial Promise, Power, and Presence of God and His Word in Pursuing the Ethical Life (Hebrews 4:12; 13:5)</a:t>
            </a:r>
            <a:endParaRPr lang="en-US" sz="4800" dirty="0">
              <a:solidFill>
                <a:schemeClr val="bg1"/>
              </a:solidFill>
              <a:latin typeface="Arial" charset="0"/>
              <a:cs typeface="Arial" charset="0"/>
            </a:endParaRPr>
          </a:p>
        </p:txBody>
      </p:sp>
      <p:sp>
        <p:nvSpPr>
          <p:cNvPr id="2" name="TextBox 1">
            <a:extLst>
              <a:ext uri="{FF2B5EF4-FFF2-40B4-BE49-F238E27FC236}">
                <a16:creationId xmlns:a16="http://schemas.microsoft.com/office/drawing/2014/main" id="{8EB4F4C6-8A11-5645-AA5B-2F9859B51C15}"/>
              </a:ext>
            </a:extLst>
          </p:cNvPr>
          <p:cNvSpPr txBox="1"/>
          <p:nvPr/>
        </p:nvSpPr>
        <p:spPr>
          <a:xfrm>
            <a:off x="-25400" y="4343400"/>
            <a:ext cx="9144000" cy="523875"/>
          </a:xfrm>
          <a:prstGeom prst="rect">
            <a:avLst/>
          </a:prstGeom>
          <a:noFill/>
        </p:spPr>
        <p:txBody>
          <a:bodyPr>
            <a:spAutoFit/>
          </a:bodyPr>
          <a:lstStyle/>
          <a:p>
            <a:pPr marL="457200" indent="-457200">
              <a:buFontTx/>
              <a:buAutoNum type="arabicPeriod"/>
              <a:defRPr/>
            </a:pPr>
            <a:r>
              <a:rPr lang="en-US" sz="2800" b="1" dirty="0">
                <a:solidFill>
                  <a:schemeClr val="bg1"/>
                </a:solidFill>
                <a:effectLst>
                  <a:outerShdw blurRad="38100" dist="38100" dir="2700000" algn="tl">
                    <a:srgbClr val="000000">
                      <a:alpha val="43137"/>
                    </a:srgbClr>
                  </a:outerShdw>
                </a:effectLst>
                <a:latin typeface="Arial" charset="0"/>
                <a:cs typeface="Arial" charset="0"/>
              </a:rPr>
              <a:t>God as the </a:t>
            </a:r>
            <a:r>
              <a:rPr lang="en-US" sz="2800" b="1" i="1" dirty="0">
                <a:solidFill>
                  <a:schemeClr val="bg1"/>
                </a:solidFill>
                <a:effectLst>
                  <a:outerShdw blurRad="38100" dist="38100" dir="2700000" algn="tl">
                    <a:srgbClr val="000000">
                      <a:alpha val="43137"/>
                    </a:srgbClr>
                  </a:outerShdw>
                </a:effectLst>
                <a:latin typeface="Arial" charset="0"/>
                <a:cs typeface="Arial" charset="0"/>
              </a:rPr>
              <a:t>Ground</a:t>
            </a:r>
            <a:r>
              <a:rPr lang="en-US" sz="2800" b="1" dirty="0">
                <a:solidFill>
                  <a:schemeClr val="bg1"/>
                </a:solidFill>
                <a:effectLst>
                  <a:outerShdw blurRad="38100" dist="38100" dir="2700000" algn="tl">
                    <a:srgbClr val="000000">
                      <a:alpha val="43137"/>
                    </a:srgbClr>
                  </a:outerShdw>
                </a:effectLst>
                <a:latin typeface="Arial" charset="0"/>
                <a:cs typeface="Arial" charset="0"/>
              </a:rPr>
              <a:t> of Ethics (1 John 4:7-8):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5CBF12D1-3690-9A48-8D62-B9FFFB0B3584}"/>
              </a:ext>
            </a:extLst>
          </p:cNvPr>
          <p:cNvSpPr>
            <a:spLocks noChangeArrowheads="1"/>
          </p:cNvSpPr>
          <p:nvPr/>
        </p:nvSpPr>
        <p:spPr bwMode="auto">
          <a:xfrm>
            <a:off x="-25400" y="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800" b="1" dirty="0">
                <a:solidFill>
                  <a:srgbClr val="FFFFFF"/>
                </a:solidFill>
                <a:effectLst>
                  <a:outerShdw blurRad="38100" dist="38100" dir="2700000" algn="tl">
                    <a:srgbClr val="000000"/>
                  </a:outerShdw>
                </a:effectLst>
                <a:latin typeface="Arial" charset="0"/>
                <a:cs typeface="Arial" charset="0"/>
              </a:rPr>
              <a:t>VI. </a:t>
            </a:r>
            <a:r>
              <a:rPr lang="en-US" sz="4800" b="1" u="sng" dirty="0">
                <a:solidFill>
                  <a:srgbClr val="FFFFFF"/>
                </a:solidFill>
                <a:effectLst>
                  <a:outerShdw blurRad="38100" dist="38100" dir="2700000" algn="tl">
                    <a:srgbClr val="000000"/>
                  </a:outerShdw>
                </a:effectLst>
                <a:latin typeface="Arial" charset="0"/>
                <a:cs typeface="Arial" charset="0"/>
              </a:rPr>
              <a:t>Conclusion</a:t>
            </a:r>
            <a:r>
              <a:rPr lang="en-US" sz="4800" b="1" dirty="0">
                <a:solidFill>
                  <a:srgbClr val="FFFFFF"/>
                </a:solidFill>
                <a:effectLst>
                  <a:outerShdw blurRad="38100" dist="38100" dir="2700000" algn="tl">
                    <a:srgbClr val="000000"/>
                  </a:outerShdw>
                </a:effectLst>
                <a:latin typeface="Arial" charset="0"/>
                <a:cs typeface="Arial" charset="0"/>
              </a:rPr>
              <a:t>:</a:t>
            </a:r>
            <a:br>
              <a:rPr lang="en-US" sz="4800" b="1" dirty="0">
                <a:solidFill>
                  <a:srgbClr val="FFFFFF"/>
                </a:solidFill>
                <a:effectLst>
                  <a:outerShdw blurRad="38100" dist="38100" dir="2700000" algn="tl">
                    <a:srgbClr val="000000"/>
                  </a:outerShdw>
                </a:effectLst>
                <a:latin typeface="Arial" charset="0"/>
                <a:cs typeface="Arial" charset="0"/>
              </a:rPr>
            </a:br>
            <a:r>
              <a:rPr lang="en-US" sz="4800" b="1" dirty="0">
                <a:solidFill>
                  <a:srgbClr val="FFFFFF"/>
                </a:solidFill>
                <a:effectLst>
                  <a:outerShdw blurRad="38100" dist="38100" dir="2700000" algn="tl">
                    <a:srgbClr val="000000"/>
                  </a:outerShdw>
                </a:effectLst>
                <a:latin typeface="Arial" charset="0"/>
                <a:cs typeface="Arial" charset="0"/>
              </a:rPr>
              <a:t>The Perennial Promise, Power, and Presence of God and His Word in Pursuing the Ethical Life (Hebrews 4:12; 13:5)</a:t>
            </a:r>
            <a:endParaRPr lang="en-US" sz="4800" dirty="0">
              <a:solidFill>
                <a:srgbClr val="FFFFFF"/>
              </a:solidFill>
              <a:latin typeface="Arial" charset="0"/>
              <a:cs typeface="Arial" charset="0"/>
            </a:endParaRPr>
          </a:p>
        </p:txBody>
      </p:sp>
      <p:sp>
        <p:nvSpPr>
          <p:cNvPr id="2" name="TextBox 1">
            <a:extLst>
              <a:ext uri="{FF2B5EF4-FFF2-40B4-BE49-F238E27FC236}">
                <a16:creationId xmlns:a16="http://schemas.microsoft.com/office/drawing/2014/main" id="{8D40B5FC-8989-5F47-93EF-FBCA6C652C59}"/>
              </a:ext>
            </a:extLst>
          </p:cNvPr>
          <p:cNvSpPr txBox="1"/>
          <p:nvPr/>
        </p:nvSpPr>
        <p:spPr>
          <a:xfrm>
            <a:off x="-25400" y="4343400"/>
            <a:ext cx="9144000" cy="954088"/>
          </a:xfrm>
          <a:prstGeom prst="rect">
            <a:avLst/>
          </a:prstGeom>
          <a:noFill/>
        </p:spPr>
        <p:txBody>
          <a:bodyPr>
            <a:spAutoFit/>
          </a:bodyPr>
          <a:lstStyle/>
          <a:p>
            <a:pPr marL="457200" indent="-457200">
              <a:buFontTx/>
              <a:buAutoNum type="arabicPeriod"/>
              <a:defRPr/>
            </a:pPr>
            <a:r>
              <a:rPr lang="en-US" sz="2800" b="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God as the </a:t>
            </a:r>
            <a:r>
              <a:rPr lang="en-US" sz="2800" b="1" i="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Ground</a:t>
            </a:r>
            <a:r>
              <a:rPr lang="en-US" sz="2800" b="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 of Ethics (1 John 4:7-8):</a:t>
            </a:r>
          </a:p>
          <a:p>
            <a:pPr marL="457200" indent="-457200">
              <a:buFontTx/>
              <a:buAutoNum type="arabicPeriod"/>
              <a:defRPr/>
            </a:pPr>
            <a:r>
              <a:rPr lang="en-US" sz="2800" b="1" dirty="0">
                <a:solidFill>
                  <a:schemeClr val="bg1"/>
                </a:solidFill>
                <a:effectLst>
                  <a:outerShdw blurRad="38100" dist="38100" dir="2700000" algn="tl">
                    <a:srgbClr val="000000">
                      <a:alpha val="43137"/>
                    </a:srgbClr>
                  </a:outerShdw>
                </a:effectLst>
                <a:latin typeface="Arial" charset="0"/>
                <a:cs typeface="Arial" charset="0"/>
              </a:rPr>
              <a:t>God as the </a:t>
            </a:r>
            <a:r>
              <a:rPr lang="en-US" sz="2800" b="1" i="1" dirty="0">
                <a:solidFill>
                  <a:schemeClr val="bg1"/>
                </a:solidFill>
                <a:effectLst>
                  <a:outerShdw blurRad="38100" dist="38100" dir="2700000" algn="tl">
                    <a:srgbClr val="000000">
                      <a:alpha val="43137"/>
                    </a:srgbClr>
                  </a:outerShdw>
                </a:effectLst>
                <a:latin typeface="Arial" charset="0"/>
                <a:cs typeface="Arial" charset="0"/>
              </a:rPr>
              <a:t>Norm</a:t>
            </a:r>
            <a:r>
              <a:rPr lang="en-US" sz="2800" b="1" dirty="0">
                <a:solidFill>
                  <a:schemeClr val="bg1"/>
                </a:solidFill>
                <a:effectLst>
                  <a:outerShdw blurRad="38100" dist="38100" dir="2700000" algn="tl">
                    <a:srgbClr val="000000">
                      <a:alpha val="43137"/>
                    </a:srgbClr>
                  </a:outerShdw>
                </a:effectLst>
                <a:latin typeface="Arial" charset="0"/>
                <a:cs typeface="Arial" charset="0"/>
              </a:rPr>
              <a:t> of Ethics (Matthew 5-7):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2FF63F25-B927-7F49-96F0-B00851E05157}"/>
              </a:ext>
            </a:extLst>
          </p:cNvPr>
          <p:cNvSpPr>
            <a:spLocks noChangeArrowheads="1"/>
          </p:cNvSpPr>
          <p:nvPr/>
        </p:nvSpPr>
        <p:spPr bwMode="auto">
          <a:xfrm>
            <a:off x="-25400" y="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800" b="1" dirty="0">
                <a:solidFill>
                  <a:srgbClr val="FFFFFF"/>
                </a:solidFill>
                <a:effectLst>
                  <a:outerShdw blurRad="38100" dist="38100" dir="2700000" algn="tl">
                    <a:srgbClr val="000000"/>
                  </a:outerShdw>
                </a:effectLst>
                <a:latin typeface="Arial" charset="0"/>
                <a:cs typeface="Arial" charset="0"/>
              </a:rPr>
              <a:t>VI. </a:t>
            </a:r>
            <a:r>
              <a:rPr lang="en-US" sz="4800" b="1" u="sng" dirty="0">
                <a:solidFill>
                  <a:srgbClr val="FFFFFF"/>
                </a:solidFill>
                <a:effectLst>
                  <a:outerShdw blurRad="38100" dist="38100" dir="2700000" algn="tl">
                    <a:srgbClr val="000000"/>
                  </a:outerShdw>
                </a:effectLst>
                <a:latin typeface="Arial" charset="0"/>
                <a:cs typeface="Arial" charset="0"/>
              </a:rPr>
              <a:t>Conclusion</a:t>
            </a:r>
            <a:r>
              <a:rPr lang="en-US" sz="4800" b="1" dirty="0">
                <a:solidFill>
                  <a:srgbClr val="FFFFFF"/>
                </a:solidFill>
                <a:effectLst>
                  <a:outerShdw blurRad="38100" dist="38100" dir="2700000" algn="tl">
                    <a:srgbClr val="000000"/>
                  </a:outerShdw>
                </a:effectLst>
                <a:latin typeface="Arial" charset="0"/>
                <a:cs typeface="Arial" charset="0"/>
              </a:rPr>
              <a:t>:</a:t>
            </a:r>
            <a:br>
              <a:rPr lang="en-US" sz="4800" b="1" dirty="0">
                <a:solidFill>
                  <a:srgbClr val="FFFFFF"/>
                </a:solidFill>
                <a:effectLst>
                  <a:outerShdw blurRad="38100" dist="38100" dir="2700000" algn="tl">
                    <a:srgbClr val="000000"/>
                  </a:outerShdw>
                </a:effectLst>
                <a:latin typeface="Arial" charset="0"/>
                <a:cs typeface="Arial" charset="0"/>
              </a:rPr>
            </a:br>
            <a:r>
              <a:rPr lang="en-US" sz="4800" b="1" dirty="0">
                <a:solidFill>
                  <a:srgbClr val="FFFFFF"/>
                </a:solidFill>
                <a:effectLst>
                  <a:outerShdw blurRad="38100" dist="38100" dir="2700000" algn="tl">
                    <a:srgbClr val="000000"/>
                  </a:outerShdw>
                </a:effectLst>
                <a:latin typeface="Arial" charset="0"/>
                <a:cs typeface="Arial" charset="0"/>
              </a:rPr>
              <a:t>The Perennial Promise, Power, and Presence of God and His Word in Pursuing the Ethical Life (Hebrews 4:12; 13:5)</a:t>
            </a:r>
            <a:endParaRPr lang="en-US" sz="4800" dirty="0">
              <a:solidFill>
                <a:srgbClr val="FFFFFF"/>
              </a:solidFill>
              <a:latin typeface="Arial" charset="0"/>
              <a:cs typeface="Arial" charset="0"/>
            </a:endParaRPr>
          </a:p>
        </p:txBody>
      </p:sp>
      <p:sp>
        <p:nvSpPr>
          <p:cNvPr id="2" name="TextBox 1">
            <a:extLst>
              <a:ext uri="{FF2B5EF4-FFF2-40B4-BE49-F238E27FC236}">
                <a16:creationId xmlns:a16="http://schemas.microsoft.com/office/drawing/2014/main" id="{E2B69E97-E62E-804F-B719-DD3D491F25B6}"/>
              </a:ext>
            </a:extLst>
          </p:cNvPr>
          <p:cNvSpPr txBox="1"/>
          <p:nvPr/>
        </p:nvSpPr>
        <p:spPr>
          <a:xfrm>
            <a:off x="-25400" y="4343400"/>
            <a:ext cx="9144000" cy="1384300"/>
          </a:xfrm>
          <a:prstGeom prst="rect">
            <a:avLst/>
          </a:prstGeom>
          <a:noFill/>
        </p:spPr>
        <p:txBody>
          <a:bodyPr>
            <a:spAutoFit/>
          </a:bodyPr>
          <a:lstStyle/>
          <a:p>
            <a:pPr marL="457200" indent="-457200">
              <a:buFontTx/>
              <a:buAutoNum type="arabicPeriod"/>
              <a:defRPr/>
            </a:pPr>
            <a:r>
              <a:rPr lang="en-US" sz="2800" b="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God as the </a:t>
            </a:r>
            <a:r>
              <a:rPr lang="en-US" sz="2800" b="1" i="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Ground</a:t>
            </a:r>
            <a:r>
              <a:rPr lang="en-US" sz="2800" b="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 of Ethics (1 John 4:7-8):</a:t>
            </a:r>
          </a:p>
          <a:p>
            <a:pPr marL="457200" indent="-457200">
              <a:buFontTx/>
              <a:buAutoNum type="arabicPeriod"/>
              <a:defRPr/>
            </a:pPr>
            <a:r>
              <a:rPr lang="en-US" sz="2800" b="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God as the </a:t>
            </a:r>
            <a:r>
              <a:rPr lang="en-US" sz="2800" b="1" i="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Norm</a:t>
            </a:r>
            <a:r>
              <a:rPr lang="en-US" sz="2800" b="1" dirty="0">
                <a:solidFill>
                  <a:schemeClr val="tx1">
                    <a:lumMod val="50000"/>
                    <a:lumOff val="50000"/>
                  </a:schemeClr>
                </a:solidFill>
                <a:effectLst>
                  <a:outerShdw blurRad="38100" dist="38100" dir="2700000" algn="tl">
                    <a:srgbClr val="000000">
                      <a:alpha val="43137"/>
                    </a:srgbClr>
                  </a:outerShdw>
                </a:effectLst>
                <a:latin typeface="Arial" charset="0"/>
                <a:cs typeface="Arial" charset="0"/>
              </a:rPr>
              <a:t> of Ethics (Matthew 5-7):</a:t>
            </a:r>
          </a:p>
          <a:p>
            <a:pPr marL="457200" indent="-457200">
              <a:buFontTx/>
              <a:buAutoNum type="arabicPeriod"/>
              <a:defRPr/>
            </a:pPr>
            <a:r>
              <a:rPr lang="en-US" sz="2800" b="1" dirty="0">
                <a:solidFill>
                  <a:schemeClr val="bg1"/>
                </a:solidFill>
                <a:effectLst>
                  <a:outerShdw blurRad="38100" dist="38100" dir="2700000" algn="tl">
                    <a:srgbClr val="000000">
                      <a:alpha val="43137"/>
                    </a:srgbClr>
                  </a:outerShdw>
                </a:effectLst>
                <a:latin typeface="Arial" charset="0"/>
                <a:cs typeface="Arial" charset="0"/>
              </a:rPr>
              <a:t>God as the </a:t>
            </a:r>
            <a:r>
              <a:rPr lang="en-US" sz="2800" b="1" i="1" dirty="0">
                <a:solidFill>
                  <a:schemeClr val="bg1"/>
                </a:solidFill>
                <a:effectLst>
                  <a:outerShdw blurRad="38100" dist="38100" dir="2700000" algn="tl">
                    <a:srgbClr val="000000">
                      <a:alpha val="43137"/>
                    </a:srgbClr>
                  </a:outerShdw>
                </a:effectLst>
                <a:latin typeface="Arial" charset="0"/>
                <a:cs typeface="Arial" charset="0"/>
              </a:rPr>
              <a:t>Power</a:t>
            </a:r>
            <a:r>
              <a:rPr lang="en-US" sz="2800" b="1" dirty="0">
                <a:solidFill>
                  <a:schemeClr val="bg1"/>
                </a:solidFill>
                <a:effectLst>
                  <a:outerShdw blurRad="38100" dist="38100" dir="2700000" algn="tl">
                    <a:srgbClr val="000000">
                      <a:alpha val="43137"/>
                    </a:srgbClr>
                  </a:outerShdw>
                </a:effectLst>
                <a:latin typeface="Arial" charset="0"/>
                <a:cs typeface="Arial" charset="0"/>
              </a:rPr>
              <a:t> for Ethics (John 15):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0CB91-6056-804A-AFAE-209865CC8049}"/>
              </a:ext>
            </a:extLst>
          </p:cNvPr>
          <p:cNvSpPr>
            <a:spLocks noGrp="1"/>
          </p:cNvSpPr>
          <p:nvPr>
            <p:ph idx="1"/>
          </p:nvPr>
        </p:nvSpPr>
        <p:spPr>
          <a:xfrm>
            <a:off x="685800" y="762000"/>
            <a:ext cx="7772400" cy="5334000"/>
          </a:xfrm>
        </p:spPr>
        <p:txBody>
          <a:bodyPr/>
          <a:lstStyle/>
          <a:p>
            <a:pPr marL="0" indent="0">
              <a:buFontTx/>
              <a:buNone/>
              <a:defRPr/>
            </a:pPr>
            <a:r>
              <a:rPr lang="en-US" sz="2200" b="1" dirty="0">
                <a:solidFill>
                  <a:srgbClr val="FFFF00"/>
                </a:solidFill>
                <a:effectLst>
                  <a:outerShdw blurRad="38100" dist="38100" dir="2700000" algn="tl">
                    <a:srgbClr val="000000">
                      <a:alpha val="43137"/>
                    </a:srgbClr>
                  </a:outerShdw>
                </a:effectLst>
              </a:rPr>
              <a:t>Many people give cognitive assent to doing the good but find both internal and external restraints in actually accomplishing it.  Thus, empowerment is clearly an issue to consider in Christian ethics, though it has not been a mainstay in much of the discipline.  While humans have certain native capacities for achieving virtue and moral actions, our fallen nature turns us away from the good in both our understanding and our behavior. . . .  Biblically speaking, there are two main sources of power for ethical living: God’s grace and God’s presence in our lives, most notably through the Holy Spirit.</a:t>
            </a:r>
          </a:p>
          <a:p>
            <a:pPr marL="0" indent="0">
              <a:buFontTx/>
              <a:buNone/>
              <a:defRPr/>
            </a:pPr>
            <a:r>
              <a:rPr lang="en-US" sz="2200" b="1" dirty="0">
                <a:solidFill>
                  <a:srgbClr val="FFFF00"/>
                </a:solidFill>
                <a:effectLst>
                  <a:outerShdw blurRad="38100" dist="38100" dir="2700000" algn="tl">
                    <a:srgbClr val="000000">
                      <a:alpha val="43137"/>
                    </a:srgbClr>
                  </a:outerShdw>
                </a:effectLst>
              </a:rPr>
              <a:t> </a:t>
            </a:r>
          </a:p>
          <a:p>
            <a:pPr marL="0" indent="0" algn="ctr">
              <a:buFontTx/>
              <a:buNone/>
              <a:defRPr/>
            </a:pPr>
            <a:r>
              <a:rPr lang="en-US" sz="2200" b="1" dirty="0">
                <a:solidFill>
                  <a:srgbClr val="FFFF00"/>
                </a:solidFill>
                <a:effectLst>
                  <a:outerShdw blurRad="38100" dist="38100" dir="2700000" algn="tl">
                    <a:srgbClr val="000000">
                      <a:alpha val="43137"/>
                    </a:srgbClr>
                  </a:outerShdw>
                </a:effectLst>
              </a:rPr>
              <a:t>Dennis P. Hollinger, </a:t>
            </a:r>
            <a:r>
              <a:rPr lang="en-US" sz="2200" b="1" i="1" dirty="0">
                <a:solidFill>
                  <a:srgbClr val="FFFF00"/>
                </a:solidFill>
                <a:effectLst>
                  <a:outerShdw blurRad="38100" dist="38100" dir="2700000" algn="tl">
                    <a:srgbClr val="000000">
                      <a:alpha val="43137"/>
                    </a:srgbClr>
                  </a:outerShdw>
                </a:effectLst>
              </a:rPr>
              <a:t>Choosing the Good</a:t>
            </a:r>
            <a:r>
              <a:rPr lang="en-US" sz="2200" b="1" dirty="0">
                <a:solidFill>
                  <a:srgbClr val="FFFF00"/>
                </a:solidFill>
                <a:effectLst>
                  <a:outerShdw blurRad="38100" dist="38100" dir="2700000" algn="tl">
                    <a:srgbClr val="000000">
                      <a:alpha val="43137"/>
                    </a:srgbClr>
                  </a:outerShdw>
                </a:effectLst>
              </a:rPr>
              <a:t>, 68</a:t>
            </a:r>
          </a:p>
        </p:txBody>
      </p:sp>
      <p:pic>
        <p:nvPicPr>
          <p:cNvPr id="50179" name="Picture 2">
            <a:extLst>
              <a:ext uri="{FF2B5EF4-FFF2-40B4-BE49-F238E27FC236}">
                <a16:creationId xmlns:a16="http://schemas.microsoft.com/office/drawing/2014/main" id="{639CB040-0A07-7F45-A640-19B4B06F4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740275"/>
            <a:ext cx="16002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0ED63C47-0E5B-B048-BDAE-F79A933A2820}"/>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6147" name="Text Box 3">
            <a:extLst>
              <a:ext uri="{FF2B5EF4-FFF2-40B4-BE49-F238E27FC236}">
                <a16:creationId xmlns:a16="http://schemas.microsoft.com/office/drawing/2014/main" id="{DD9B1563-0F9E-F749-A500-BC792585468E}"/>
              </a:ext>
            </a:extLst>
          </p:cNvPr>
          <p:cNvSpPr txBox="1">
            <a:spLocks noChangeArrowheads="1"/>
          </p:cNvSpPr>
          <p:nvPr/>
        </p:nvSpPr>
        <p:spPr bwMode="auto">
          <a:xfrm>
            <a:off x="762000" y="3276600"/>
            <a:ext cx="8077200" cy="20431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a:pPr>
            <a:r>
              <a:rPr lang="en-US" altLang="en-US" sz="3200" b="1" i="1">
                <a:solidFill>
                  <a:schemeClr val="folHlink"/>
                </a:solidFill>
              </a:rPr>
              <a:t>Everything is understood in context</a:t>
            </a:r>
          </a:p>
          <a:p>
            <a:pPr eaLnBrk="1" hangingPunct="1">
              <a:spcBef>
                <a:spcPct val="50000"/>
              </a:spcBef>
              <a:buFontTx/>
              <a:buAutoNum type="alphaUcPeriod"/>
            </a:pPr>
            <a:r>
              <a:rPr lang="en-US" altLang="en-US" sz="3200" b="1" i="1">
                <a:solidFill>
                  <a:schemeClr val="folHlink"/>
                </a:solidFill>
              </a:rPr>
              <a:t>Values exist in hierarchy</a:t>
            </a:r>
          </a:p>
          <a:p>
            <a:pPr eaLnBrk="1" hangingPunct="1">
              <a:spcBef>
                <a:spcPct val="50000"/>
              </a:spcBef>
              <a:buFontTx/>
              <a:buAutoNum type="alphaUcPeriod"/>
            </a:pPr>
            <a:r>
              <a:rPr lang="en-US" altLang="en-US" sz="3200" b="1" i="1">
                <a:solidFill>
                  <a:schemeClr val="bg1"/>
                </a:solidFill>
              </a:rPr>
              <a:t>People hold similar values</a:t>
            </a:r>
          </a:p>
        </p:txBody>
      </p:sp>
      <p:pic>
        <p:nvPicPr>
          <p:cNvPr id="6148" name="Picture 4" descr="41dxmmnb5NL">
            <a:extLst>
              <a:ext uri="{FF2B5EF4-FFF2-40B4-BE49-F238E27FC236}">
                <a16:creationId xmlns:a16="http://schemas.microsoft.com/office/drawing/2014/main" id="{8B92BF33-A262-CF41-90C0-AE3FC1070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a:extLst>
              <a:ext uri="{FF2B5EF4-FFF2-40B4-BE49-F238E27FC236}">
                <a16:creationId xmlns:a16="http://schemas.microsoft.com/office/drawing/2014/main" id="{FC08910B-884D-054A-A4B8-AC701A1DA6D6}"/>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7171" name="Text Box 3">
            <a:extLst>
              <a:ext uri="{FF2B5EF4-FFF2-40B4-BE49-F238E27FC236}">
                <a16:creationId xmlns:a16="http://schemas.microsoft.com/office/drawing/2014/main" id="{4DC6CE01-C074-0743-BC19-2F5E07985E25}"/>
              </a:ext>
            </a:extLst>
          </p:cNvPr>
          <p:cNvSpPr txBox="1">
            <a:spLocks noChangeArrowheads="1"/>
          </p:cNvSpPr>
          <p:nvPr/>
        </p:nvSpPr>
        <p:spPr bwMode="auto">
          <a:xfrm>
            <a:off x="0" y="3276600"/>
            <a:ext cx="9144000" cy="3352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AutoNum type="alphaUcPeriod" startAt="4"/>
            </a:pPr>
            <a:r>
              <a:rPr lang="en-US" altLang="en-US" sz="3200" b="1" i="1">
                <a:solidFill>
                  <a:schemeClr val="bg1"/>
                </a:solidFill>
              </a:rPr>
              <a:t>The most important factor is the way similar are values are ranked</a:t>
            </a:r>
          </a:p>
          <a:p>
            <a:pPr algn="ctr" eaLnBrk="1" hangingPunct="1">
              <a:spcBef>
                <a:spcPct val="50000"/>
              </a:spcBef>
            </a:pPr>
            <a:r>
              <a:rPr lang="en-US" altLang="en-US" sz="2600" b="1" i="1">
                <a:solidFill>
                  <a:schemeClr val="bg1"/>
                </a:solidFill>
              </a:rPr>
              <a:t>For example: Place the following values in rank order</a:t>
            </a:r>
          </a:p>
          <a:p>
            <a:pPr algn="ctr" eaLnBrk="1" hangingPunct="1">
              <a:spcBef>
                <a:spcPct val="50000"/>
              </a:spcBef>
            </a:pPr>
            <a:endParaRPr lang="en-US" altLang="en-US" sz="2600" b="1" i="1">
              <a:solidFill>
                <a:schemeClr val="bg1"/>
              </a:solidFill>
            </a:endParaRPr>
          </a:p>
          <a:p>
            <a:pPr algn="ctr" eaLnBrk="1" hangingPunct="1">
              <a:spcBef>
                <a:spcPct val="50000"/>
              </a:spcBef>
            </a:pPr>
            <a:r>
              <a:rPr lang="en-US" altLang="en-US" b="1" i="1">
                <a:solidFill>
                  <a:srgbClr val="FFFF00"/>
                </a:solidFill>
              </a:rPr>
              <a:t>Equality  Freedom  Responsibility  Tolerance  Self-control</a:t>
            </a:r>
          </a:p>
          <a:p>
            <a:pPr eaLnBrk="1" hangingPunct="1">
              <a:spcBef>
                <a:spcPct val="50000"/>
              </a:spcBef>
            </a:pPr>
            <a:endParaRPr lang="en-US" altLang="en-US" b="1" i="1">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582B1D56-BAF4-AE43-913C-1F7779C77013}"/>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8195" name="Text Box 3">
            <a:extLst>
              <a:ext uri="{FF2B5EF4-FFF2-40B4-BE49-F238E27FC236}">
                <a16:creationId xmlns:a16="http://schemas.microsoft.com/office/drawing/2014/main" id="{89ACED92-1B77-EF44-9820-DB184F869D8A}"/>
              </a:ext>
            </a:extLst>
          </p:cNvPr>
          <p:cNvSpPr txBox="1">
            <a:spLocks noChangeArrowheads="1"/>
          </p:cNvSpPr>
          <p:nvPr/>
        </p:nvSpPr>
        <p:spPr bwMode="auto">
          <a:xfrm>
            <a:off x="228600" y="3124200"/>
            <a:ext cx="8763000" cy="1066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5"/>
            </a:pPr>
            <a:r>
              <a:rPr lang="en-US" altLang="en-US" sz="3200" b="1" i="1">
                <a:solidFill>
                  <a:schemeClr val="bg1"/>
                </a:solidFill>
              </a:rPr>
              <a:t>Any two values are potentially contradictory</a:t>
            </a:r>
          </a:p>
        </p:txBody>
      </p:sp>
      <p:pic>
        <p:nvPicPr>
          <p:cNvPr id="8196" name="Picture 4" descr="41dxmmnb5NL">
            <a:extLst>
              <a:ext uri="{FF2B5EF4-FFF2-40B4-BE49-F238E27FC236}">
                <a16:creationId xmlns:a16="http://schemas.microsoft.com/office/drawing/2014/main" id="{CB3A003C-E0F7-9F4F-AF2E-9B825F9F2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41dxmmnb5NL">
            <a:extLst>
              <a:ext uri="{FF2B5EF4-FFF2-40B4-BE49-F238E27FC236}">
                <a16:creationId xmlns:a16="http://schemas.microsoft.com/office/drawing/2014/main" id="{6C99A137-2481-DE4C-93B6-4FA9A0B73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9730" name="Rectangle 2">
            <a:extLst>
              <a:ext uri="{FF2B5EF4-FFF2-40B4-BE49-F238E27FC236}">
                <a16:creationId xmlns:a16="http://schemas.microsoft.com/office/drawing/2014/main" id="{8B92A575-EFD9-D54B-AD60-E9C3700060F7}"/>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9220" name="Text Box 3">
            <a:extLst>
              <a:ext uri="{FF2B5EF4-FFF2-40B4-BE49-F238E27FC236}">
                <a16:creationId xmlns:a16="http://schemas.microsoft.com/office/drawing/2014/main" id="{841609E3-7843-A64B-ADEA-A6445E0DCC15}"/>
              </a:ext>
            </a:extLst>
          </p:cNvPr>
          <p:cNvSpPr txBox="1">
            <a:spLocks noChangeArrowheads="1"/>
          </p:cNvSpPr>
          <p:nvPr/>
        </p:nvSpPr>
        <p:spPr bwMode="auto">
          <a:xfrm>
            <a:off x="228600" y="3124200"/>
            <a:ext cx="8763000" cy="17986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5"/>
            </a:pPr>
            <a:r>
              <a:rPr lang="en-US" altLang="en-US" sz="3200" b="1" i="1">
                <a:solidFill>
                  <a:schemeClr val="folHlink"/>
                </a:solidFill>
              </a:rPr>
              <a:t>Any two values are potentially contradictory</a:t>
            </a:r>
          </a:p>
          <a:p>
            <a:pPr eaLnBrk="1" hangingPunct="1">
              <a:spcBef>
                <a:spcPct val="50000"/>
              </a:spcBef>
              <a:buFontTx/>
              <a:buAutoNum type="alphaUcPeriod" startAt="5"/>
            </a:pPr>
            <a:r>
              <a:rPr lang="en-US" altLang="en-US" sz="3200" b="1" i="1">
                <a:solidFill>
                  <a:schemeClr val="bg1"/>
                </a:solidFill>
              </a:rPr>
              <a:t>There are no value-free statements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41dxmmnb5NL">
            <a:extLst>
              <a:ext uri="{FF2B5EF4-FFF2-40B4-BE49-F238E27FC236}">
                <a16:creationId xmlns:a16="http://schemas.microsoft.com/office/drawing/2014/main" id="{021E6351-9086-A64B-A2E5-5F15A17A9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01" r="17999"/>
          <a:stretch>
            <a:fillRect/>
          </a:stretch>
        </p:blipFill>
        <p:spPr bwMode="auto">
          <a:xfrm>
            <a:off x="7242175" y="3886200"/>
            <a:ext cx="1901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0754" name="Rectangle 2">
            <a:extLst>
              <a:ext uri="{FF2B5EF4-FFF2-40B4-BE49-F238E27FC236}">
                <a16:creationId xmlns:a16="http://schemas.microsoft.com/office/drawing/2014/main" id="{F80B537C-8AC8-D849-8992-6F3479A9B1BA}"/>
              </a:ext>
            </a:extLst>
          </p:cNvPr>
          <p:cNvSpPr>
            <a:spLocks noGrp="1" noChangeArrowheads="1"/>
          </p:cNvSpPr>
          <p:nvPr>
            <p:ph type="title"/>
          </p:nvPr>
        </p:nvSpPr>
        <p:spPr>
          <a:xfrm>
            <a:off x="0" y="228600"/>
            <a:ext cx="9144000" cy="2438400"/>
          </a:xfrm>
        </p:spPr>
        <p:txBody>
          <a:bodyPr/>
          <a:lstStyle/>
          <a:p>
            <a:pPr eaLnBrk="1" hangingPunct="1">
              <a:defRPr/>
            </a:pPr>
            <a:r>
              <a:rPr lang="en-US" sz="5000" b="1">
                <a:solidFill>
                  <a:srgbClr val="993300"/>
                </a:solidFill>
                <a:effectLst>
                  <a:outerShdw blurRad="38100" dist="38100" dir="2700000" algn="tl">
                    <a:srgbClr val="000000"/>
                  </a:outerShdw>
                </a:effectLst>
              </a:rPr>
              <a:t>II. Understanding How Moral Decisions Work: The “Ipsative” Factor</a:t>
            </a:r>
            <a:r>
              <a:rPr lang="en-US"/>
              <a:t> </a:t>
            </a:r>
          </a:p>
        </p:txBody>
      </p:sp>
      <p:sp>
        <p:nvSpPr>
          <p:cNvPr id="10244" name="Text Box 3">
            <a:extLst>
              <a:ext uri="{FF2B5EF4-FFF2-40B4-BE49-F238E27FC236}">
                <a16:creationId xmlns:a16="http://schemas.microsoft.com/office/drawing/2014/main" id="{508BDD0E-AFC0-774D-BD68-D2E3349460E4}"/>
              </a:ext>
            </a:extLst>
          </p:cNvPr>
          <p:cNvSpPr txBox="1">
            <a:spLocks noChangeArrowheads="1"/>
          </p:cNvSpPr>
          <p:nvPr/>
        </p:nvSpPr>
        <p:spPr bwMode="auto">
          <a:xfrm>
            <a:off x="228600" y="3124200"/>
            <a:ext cx="8763000" cy="30178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UcPeriod" startAt="5"/>
            </a:pPr>
            <a:r>
              <a:rPr lang="en-US" altLang="en-US" sz="3200" b="1" i="1">
                <a:solidFill>
                  <a:schemeClr val="folHlink"/>
                </a:solidFill>
              </a:rPr>
              <a:t>Any two values are potentially contradictory</a:t>
            </a:r>
          </a:p>
          <a:p>
            <a:pPr eaLnBrk="1" hangingPunct="1">
              <a:spcBef>
                <a:spcPct val="50000"/>
              </a:spcBef>
              <a:buFontTx/>
              <a:buAutoNum type="alphaUcPeriod" startAt="5"/>
            </a:pPr>
            <a:r>
              <a:rPr lang="en-US" altLang="en-US" sz="3200" b="1" i="1">
                <a:solidFill>
                  <a:schemeClr val="folHlink"/>
                </a:solidFill>
              </a:rPr>
              <a:t>There are no value-free statements</a:t>
            </a:r>
          </a:p>
          <a:p>
            <a:pPr eaLnBrk="1" hangingPunct="1">
              <a:spcBef>
                <a:spcPct val="50000"/>
              </a:spcBef>
              <a:buFontTx/>
              <a:buAutoNum type="alphaUcPeriod" startAt="5"/>
            </a:pPr>
            <a:r>
              <a:rPr lang="en-US" altLang="en-US" sz="3200" b="1" i="1">
                <a:solidFill>
                  <a:schemeClr val="bg1"/>
                </a:solidFill>
              </a:rPr>
              <a:t>There is a limited and distinct number of value systems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7357</TotalTime>
  <Words>2006</Words>
  <Application>Microsoft Macintosh PowerPoint</Application>
  <PresentationFormat>On-screen Show (4:3)</PresentationFormat>
  <Paragraphs>195</Paragraphs>
  <Slides>50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Times New Roman</vt:lpstr>
      <vt:lpstr>Wingdings</vt:lpstr>
      <vt:lpstr>Default Design</vt:lpstr>
      <vt:lpstr>Orbit</vt:lpstr>
      <vt:lpstr>PowerPoint Presentation</vt:lpstr>
      <vt:lpstr>PowerPoint Presentation</vt:lpstr>
      <vt:lpstr>II. Understanding How Moral Decisions Work: The “Ipsative” Factor </vt:lpstr>
      <vt:lpstr>II. Understanding How Moral Decisions Work: The “Ipsative” Factor </vt:lpstr>
      <vt:lpstr>II. Understanding How Moral Decisions Work: The “Ipsative” Factor </vt:lpstr>
      <vt:lpstr>II. Understanding How Moral Decisions Work: The “Ipsative” Factor </vt:lpstr>
      <vt:lpstr>II. Understanding How Moral Decisions Work: The “Ipsative” Factor </vt:lpstr>
      <vt:lpstr>II. Understanding How Moral Decisions Work: The “Ipsative” Factor </vt:lpstr>
      <vt:lpstr>II. Understanding How Moral Decisions Work: The “Ipsative” Factor </vt:lpstr>
      <vt:lpstr>II. Understanding How Moral Decisions Work: The “Ipsative” Factor </vt:lpstr>
      <vt:lpstr>II. Understanding How Moral Decisions Work: The “Ipsative” Factor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Time</dc:title>
  <dc:creator>George Winkler</dc:creator>
  <cp:lastModifiedBy>Rick Griffith</cp:lastModifiedBy>
  <cp:revision>339</cp:revision>
  <dcterms:created xsi:type="dcterms:W3CDTF">2008-04-22T20:27:24Z</dcterms:created>
  <dcterms:modified xsi:type="dcterms:W3CDTF">2023-02-18T09:39:39Z</dcterms:modified>
</cp:coreProperties>
</file>